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72" r:id="rId3"/>
    <p:sldId id="331" r:id="rId4"/>
    <p:sldId id="403" r:id="rId5"/>
    <p:sldId id="325" r:id="rId6"/>
    <p:sldId id="326" r:id="rId7"/>
    <p:sldId id="327" r:id="rId8"/>
    <p:sldId id="337" r:id="rId9"/>
    <p:sldId id="336" r:id="rId10"/>
    <p:sldId id="330" r:id="rId11"/>
    <p:sldId id="369" r:id="rId12"/>
    <p:sldId id="404" r:id="rId13"/>
    <p:sldId id="363" r:id="rId14"/>
    <p:sldId id="401" r:id="rId15"/>
    <p:sldId id="40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Cobb" initials="MC" lastIdx="15" clrIdx="0"/>
  <p:cmAuthor id="1" name="Rambus" initials="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E885"/>
    <a:srgbClr val="9E3039"/>
    <a:srgbClr val="FFE05D"/>
    <a:srgbClr val="B2B2B2"/>
    <a:srgbClr val="000C2E"/>
    <a:srgbClr val="F26532"/>
    <a:srgbClr val="E8E8E8"/>
    <a:srgbClr val="E5E7E7"/>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6" autoAdjust="0"/>
    <p:restoredTop sz="83807" autoAdjust="0"/>
  </p:normalViewPr>
  <p:slideViewPr>
    <p:cSldViewPr snapToObjects="1">
      <p:cViewPr varScale="1">
        <p:scale>
          <a:sx n="62" d="100"/>
          <a:sy n="62" d="100"/>
        </p:scale>
        <p:origin x="1236" y="54"/>
      </p:cViewPr>
      <p:guideLst>
        <p:guide orient="horz" pos="2160"/>
        <p:guide pos="480"/>
      </p:guideLst>
    </p:cSldViewPr>
  </p:slideViewPr>
  <p:notesTextViewPr>
    <p:cViewPr>
      <p:scale>
        <a:sx n="1" d="1"/>
        <a:sy n="1" d="1"/>
      </p:scale>
      <p:origin x="0" y="0"/>
    </p:cViewPr>
  </p:notesTextViewPr>
  <p:sorterViewPr>
    <p:cViewPr>
      <p:scale>
        <a:sx n="87" d="100"/>
        <a:sy n="87" d="100"/>
      </p:scale>
      <p:origin x="0" y="3984"/>
    </p:cViewPr>
  </p:sorterViewPr>
  <p:notesViewPr>
    <p:cSldViewPr snapToObjects="1">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DF88B-A21B-AF4A-B5FE-A173324CE7E1}" type="doc">
      <dgm:prSet loTypeId="urn:microsoft.com/office/officeart/2005/8/layout/vProcess5" loCatId="" qsTypeId="urn:microsoft.com/office/officeart/2005/8/quickstyle/simple4" qsCatId="simple" csTypeId="urn:microsoft.com/office/officeart/2005/8/colors/colorful4" csCatId="colorful" phldr="1"/>
      <dgm:spPr/>
      <dgm:t>
        <a:bodyPr/>
        <a:lstStyle/>
        <a:p>
          <a:endParaRPr lang="en-US"/>
        </a:p>
      </dgm:t>
    </dgm:pt>
    <dgm:pt modelId="{460163CA-C191-2641-AD5A-731A687CA00E}">
      <dgm:prSet phldrT="[Text]"/>
      <dgm:spPr/>
      <dgm:t>
        <a:bodyPr/>
        <a:lstStyle/>
        <a:p>
          <a:r>
            <a:rPr lang="ru-RU" dirty="0" smtClean="0">
              <a:latin typeface="Arial" pitchFamily="34" charset="0"/>
              <a:cs typeface="Arial" pitchFamily="34" charset="0"/>
            </a:rPr>
            <a:t>Фрагментированность инфраструктуры</a:t>
          </a:r>
          <a:endParaRPr lang="en-US" dirty="0">
            <a:latin typeface="Arial" pitchFamily="34" charset="0"/>
            <a:cs typeface="Arial" pitchFamily="34" charset="0"/>
          </a:endParaRPr>
        </a:p>
      </dgm:t>
    </dgm:pt>
    <dgm:pt modelId="{7B0A24A8-E3B2-7546-ACCE-F3862FD47691}" type="parTrans" cxnId="{851E1EBE-DBC9-2043-B241-F17FFE4E3522}">
      <dgm:prSet/>
      <dgm:spPr/>
      <dgm:t>
        <a:bodyPr/>
        <a:lstStyle/>
        <a:p>
          <a:endParaRPr lang="en-US"/>
        </a:p>
      </dgm:t>
    </dgm:pt>
    <dgm:pt modelId="{E138A0FB-B1D2-CD49-8241-3770034C3E4F}" type="sibTrans" cxnId="{851E1EBE-DBC9-2043-B241-F17FFE4E3522}">
      <dgm:prSet/>
      <dgm:spPr/>
      <dgm:t>
        <a:bodyPr/>
        <a:lstStyle/>
        <a:p>
          <a:endParaRPr lang="en-US"/>
        </a:p>
      </dgm:t>
    </dgm:pt>
    <dgm:pt modelId="{BAA73E55-E627-F242-837A-D4338B39900A}">
      <dgm:prSet phldrT="[Text]"/>
      <dgm:spPr/>
      <dgm:t>
        <a:bodyPr/>
        <a:lstStyle/>
        <a:p>
          <a:r>
            <a:rPr lang="ru-RU" dirty="0" smtClean="0"/>
            <a:t>Реактивность и трудоемкость </a:t>
          </a:r>
          <a:endParaRPr lang="en-US" dirty="0"/>
        </a:p>
      </dgm:t>
    </dgm:pt>
    <dgm:pt modelId="{B79D9F7F-EF4C-744C-B69A-14B86E8C95C3}" type="parTrans" cxnId="{B7365D99-DA1E-E145-A1F8-41B34E4E02A6}">
      <dgm:prSet/>
      <dgm:spPr/>
      <dgm:t>
        <a:bodyPr/>
        <a:lstStyle/>
        <a:p>
          <a:endParaRPr lang="en-US"/>
        </a:p>
      </dgm:t>
    </dgm:pt>
    <dgm:pt modelId="{9BE7152C-C9FA-B144-AAE6-4E01A2BEB496}" type="sibTrans" cxnId="{B7365D99-DA1E-E145-A1F8-41B34E4E02A6}">
      <dgm:prSet/>
      <dgm:spPr/>
      <dgm:t>
        <a:bodyPr/>
        <a:lstStyle/>
        <a:p>
          <a:endParaRPr lang="en-US"/>
        </a:p>
      </dgm:t>
    </dgm:pt>
    <dgm:pt modelId="{CE14FAEF-4646-1147-8981-7413A6A4D8ED}">
      <dgm:prSet phldrT="[Text]"/>
      <dgm:spPr/>
      <dgm:t>
        <a:bodyPr/>
        <a:lstStyle/>
        <a:p>
          <a:r>
            <a:rPr lang="ru-RU" dirty="0" smtClean="0"/>
            <a:t>Избыток информации вне контекста</a:t>
          </a:r>
          <a:endParaRPr lang="en-US" dirty="0"/>
        </a:p>
      </dgm:t>
    </dgm:pt>
    <dgm:pt modelId="{C4D2A74E-B903-0F41-AA9C-1C5A30E59B38}" type="parTrans" cxnId="{2511D56D-1CE4-5744-A561-E55B021802D2}">
      <dgm:prSet/>
      <dgm:spPr/>
      <dgm:t>
        <a:bodyPr/>
        <a:lstStyle/>
        <a:p>
          <a:endParaRPr lang="en-US"/>
        </a:p>
      </dgm:t>
    </dgm:pt>
    <dgm:pt modelId="{479C016B-6A28-ED4B-9769-3A0F353748B2}" type="sibTrans" cxnId="{2511D56D-1CE4-5744-A561-E55B021802D2}">
      <dgm:prSet/>
      <dgm:spPr/>
      <dgm:t>
        <a:bodyPr/>
        <a:lstStyle/>
        <a:p>
          <a:endParaRPr lang="en-US"/>
        </a:p>
      </dgm:t>
    </dgm:pt>
    <dgm:pt modelId="{57490A06-1B56-734A-99B0-D0376885D500}">
      <dgm:prSet phldrT="[Text]"/>
      <dgm:spPr>
        <a:solidFill>
          <a:schemeClr val="tx1"/>
        </a:solidFill>
      </dgm:spPr>
      <dgm:t>
        <a:bodyPr/>
        <a:lstStyle/>
        <a:p>
          <a:r>
            <a:rPr lang="ru-RU" dirty="0" smtClean="0"/>
            <a:t>Устоявшееся мнение</a:t>
          </a:r>
          <a:r>
            <a:rPr lang="en-US" dirty="0" smtClean="0"/>
            <a:t> – </a:t>
          </a:r>
          <a:r>
            <a:rPr lang="ru-RU" dirty="0" smtClean="0"/>
            <a:t>безопасность не приносит денег и мешает их зарабатывать</a:t>
          </a:r>
          <a:r>
            <a:rPr lang="en-US" dirty="0" smtClean="0"/>
            <a:t> </a:t>
          </a:r>
          <a:endParaRPr lang="en-US" dirty="0"/>
        </a:p>
      </dgm:t>
    </dgm:pt>
    <dgm:pt modelId="{D99F7C3A-0F40-6140-92A2-3E889A269712}" type="parTrans" cxnId="{2C765909-37BA-EC48-BA84-702E58F59C89}">
      <dgm:prSet/>
      <dgm:spPr/>
      <dgm:t>
        <a:bodyPr/>
        <a:lstStyle/>
        <a:p>
          <a:endParaRPr lang="en-US"/>
        </a:p>
      </dgm:t>
    </dgm:pt>
    <dgm:pt modelId="{84365157-418E-F643-A095-4FA72BFCD686}" type="sibTrans" cxnId="{2C765909-37BA-EC48-BA84-702E58F59C89}">
      <dgm:prSet/>
      <dgm:spPr/>
      <dgm:t>
        <a:bodyPr/>
        <a:lstStyle/>
        <a:p>
          <a:endParaRPr lang="en-US"/>
        </a:p>
      </dgm:t>
    </dgm:pt>
    <dgm:pt modelId="{600CE54A-27D2-3043-8818-5253FEE1B64D}">
      <dgm:prSet phldrT="[Text]"/>
      <dgm:spPr/>
      <dgm:t>
        <a:bodyPr/>
        <a:lstStyle/>
        <a:p>
          <a:r>
            <a:rPr lang="ru-RU" dirty="0" smtClean="0"/>
            <a:t>Постоянно возникающие угрозы</a:t>
          </a:r>
          <a:r>
            <a:rPr lang="en-US" dirty="0" smtClean="0"/>
            <a:t>, </a:t>
          </a:r>
          <a:r>
            <a:rPr lang="ru-RU" dirty="0" smtClean="0"/>
            <a:t>               Все новые требования бизнеса</a:t>
          </a:r>
          <a:endParaRPr lang="en-US" dirty="0"/>
        </a:p>
      </dgm:t>
    </dgm:pt>
    <dgm:pt modelId="{F88843BC-7C68-0941-972E-CDD099B578DF}" type="parTrans" cxnId="{98645A63-975A-A640-AAE9-7265469DBFB0}">
      <dgm:prSet/>
      <dgm:spPr/>
      <dgm:t>
        <a:bodyPr/>
        <a:lstStyle/>
        <a:p>
          <a:endParaRPr lang="en-US"/>
        </a:p>
      </dgm:t>
    </dgm:pt>
    <dgm:pt modelId="{9D633BC2-D6EE-EA40-A37F-90BBD677A092}" type="sibTrans" cxnId="{98645A63-975A-A640-AAE9-7265469DBFB0}">
      <dgm:prSet/>
      <dgm:spPr/>
      <dgm:t>
        <a:bodyPr/>
        <a:lstStyle/>
        <a:p>
          <a:endParaRPr lang="en-US"/>
        </a:p>
      </dgm:t>
    </dgm:pt>
    <dgm:pt modelId="{FB8F28F7-C80A-5E42-916B-9DC00F7C4202}" type="pres">
      <dgm:prSet presAssocID="{30CDF88B-A21B-AF4A-B5FE-A173324CE7E1}" presName="outerComposite" presStyleCnt="0">
        <dgm:presLayoutVars>
          <dgm:chMax val="5"/>
          <dgm:dir/>
          <dgm:resizeHandles val="exact"/>
        </dgm:presLayoutVars>
      </dgm:prSet>
      <dgm:spPr/>
      <dgm:t>
        <a:bodyPr/>
        <a:lstStyle/>
        <a:p>
          <a:endParaRPr lang="en-US"/>
        </a:p>
      </dgm:t>
    </dgm:pt>
    <dgm:pt modelId="{4968C4A3-9570-5C4C-AA86-2F95C81195A3}" type="pres">
      <dgm:prSet presAssocID="{30CDF88B-A21B-AF4A-B5FE-A173324CE7E1}" presName="dummyMaxCanvas" presStyleCnt="0">
        <dgm:presLayoutVars/>
      </dgm:prSet>
      <dgm:spPr/>
    </dgm:pt>
    <dgm:pt modelId="{56F460BD-658C-614C-8A67-EB218C7D7CE5}" type="pres">
      <dgm:prSet presAssocID="{30CDF88B-A21B-AF4A-B5FE-A173324CE7E1}" presName="FiveNodes_1" presStyleLbl="node1" presStyleIdx="0" presStyleCnt="5">
        <dgm:presLayoutVars>
          <dgm:bulletEnabled val="1"/>
        </dgm:presLayoutVars>
      </dgm:prSet>
      <dgm:spPr/>
      <dgm:t>
        <a:bodyPr/>
        <a:lstStyle/>
        <a:p>
          <a:endParaRPr lang="en-US"/>
        </a:p>
      </dgm:t>
    </dgm:pt>
    <dgm:pt modelId="{B894678B-16D6-9F47-BB03-0CF53C1F8C72}" type="pres">
      <dgm:prSet presAssocID="{30CDF88B-A21B-AF4A-B5FE-A173324CE7E1}" presName="FiveNodes_2" presStyleLbl="node1" presStyleIdx="1" presStyleCnt="5">
        <dgm:presLayoutVars>
          <dgm:bulletEnabled val="1"/>
        </dgm:presLayoutVars>
      </dgm:prSet>
      <dgm:spPr/>
      <dgm:t>
        <a:bodyPr/>
        <a:lstStyle/>
        <a:p>
          <a:endParaRPr lang="en-US"/>
        </a:p>
      </dgm:t>
    </dgm:pt>
    <dgm:pt modelId="{8BA1986E-2653-7C4A-8145-F0854461C715}" type="pres">
      <dgm:prSet presAssocID="{30CDF88B-A21B-AF4A-B5FE-A173324CE7E1}" presName="FiveNodes_3" presStyleLbl="node1" presStyleIdx="2" presStyleCnt="5">
        <dgm:presLayoutVars>
          <dgm:bulletEnabled val="1"/>
        </dgm:presLayoutVars>
      </dgm:prSet>
      <dgm:spPr/>
      <dgm:t>
        <a:bodyPr/>
        <a:lstStyle/>
        <a:p>
          <a:endParaRPr lang="en-US"/>
        </a:p>
      </dgm:t>
    </dgm:pt>
    <dgm:pt modelId="{C0FCE56E-6A95-FA4D-BD05-ED9115186613}" type="pres">
      <dgm:prSet presAssocID="{30CDF88B-A21B-AF4A-B5FE-A173324CE7E1}" presName="FiveNodes_4" presStyleLbl="node1" presStyleIdx="3" presStyleCnt="5">
        <dgm:presLayoutVars>
          <dgm:bulletEnabled val="1"/>
        </dgm:presLayoutVars>
      </dgm:prSet>
      <dgm:spPr/>
      <dgm:t>
        <a:bodyPr/>
        <a:lstStyle/>
        <a:p>
          <a:endParaRPr lang="en-US"/>
        </a:p>
      </dgm:t>
    </dgm:pt>
    <dgm:pt modelId="{4A6284A5-600F-564F-80C0-9BC96C2AFAF8}" type="pres">
      <dgm:prSet presAssocID="{30CDF88B-A21B-AF4A-B5FE-A173324CE7E1}" presName="FiveNodes_5" presStyleLbl="node1" presStyleIdx="4" presStyleCnt="5">
        <dgm:presLayoutVars>
          <dgm:bulletEnabled val="1"/>
        </dgm:presLayoutVars>
      </dgm:prSet>
      <dgm:spPr/>
      <dgm:t>
        <a:bodyPr/>
        <a:lstStyle/>
        <a:p>
          <a:endParaRPr lang="en-US"/>
        </a:p>
      </dgm:t>
    </dgm:pt>
    <dgm:pt modelId="{4B07A102-E8CC-E147-9B72-16DEB282A0F6}" type="pres">
      <dgm:prSet presAssocID="{30CDF88B-A21B-AF4A-B5FE-A173324CE7E1}" presName="FiveConn_1-2" presStyleLbl="fgAccFollowNode1" presStyleIdx="0" presStyleCnt="4">
        <dgm:presLayoutVars>
          <dgm:bulletEnabled val="1"/>
        </dgm:presLayoutVars>
      </dgm:prSet>
      <dgm:spPr/>
      <dgm:t>
        <a:bodyPr/>
        <a:lstStyle/>
        <a:p>
          <a:endParaRPr lang="en-US"/>
        </a:p>
      </dgm:t>
    </dgm:pt>
    <dgm:pt modelId="{F9689CBA-A69F-9D4F-BA89-7FA883E94B03}" type="pres">
      <dgm:prSet presAssocID="{30CDF88B-A21B-AF4A-B5FE-A173324CE7E1}" presName="FiveConn_2-3" presStyleLbl="fgAccFollowNode1" presStyleIdx="1" presStyleCnt="4">
        <dgm:presLayoutVars>
          <dgm:bulletEnabled val="1"/>
        </dgm:presLayoutVars>
      </dgm:prSet>
      <dgm:spPr/>
      <dgm:t>
        <a:bodyPr/>
        <a:lstStyle/>
        <a:p>
          <a:endParaRPr lang="en-US"/>
        </a:p>
      </dgm:t>
    </dgm:pt>
    <dgm:pt modelId="{29A66890-B172-9C49-9E78-987071EF5B65}" type="pres">
      <dgm:prSet presAssocID="{30CDF88B-A21B-AF4A-B5FE-A173324CE7E1}" presName="FiveConn_3-4" presStyleLbl="fgAccFollowNode1" presStyleIdx="2" presStyleCnt="4">
        <dgm:presLayoutVars>
          <dgm:bulletEnabled val="1"/>
        </dgm:presLayoutVars>
      </dgm:prSet>
      <dgm:spPr/>
      <dgm:t>
        <a:bodyPr/>
        <a:lstStyle/>
        <a:p>
          <a:endParaRPr lang="en-US"/>
        </a:p>
      </dgm:t>
    </dgm:pt>
    <dgm:pt modelId="{805C7784-FB4C-614B-B29F-44FDA95A8458}" type="pres">
      <dgm:prSet presAssocID="{30CDF88B-A21B-AF4A-B5FE-A173324CE7E1}" presName="FiveConn_4-5" presStyleLbl="fgAccFollowNode1" presStyleIdx="3" presStyleCnt="4">
        <dgm:presLayoutVars>
          <dgm:bulletEnabled val="1"/>
        </dgm:presLayoutVars>
      </dgm:prSet>
      <dgm:spPr/>
      <dgm:t>
        <a:bodyPr/>
        <a:lstStyle/>
        <a:p>
          <a:endParaRPr lang="en-US"/>
        </a:p>
      </dgm:t>
    </dgm:pt>
    <dgm:pt modelId="{05D7A95D-2ECF-B144-B254-BF6868651972}" type="pres">
      <dgm:prSet presAssocID="{30CDF88B-A21B-AF4A-B5FE-A173324CE7E1}" presName="FiveNodes_1_text" presStyleLbl="node1" presStyleIdx="4" presStyleCnt="5">
        <dgm:presLayoutVars>
          <dgm:bulletEnabled val="1"/>
        </dgm:presLayoutVars>
      </dgm:prSet>
      <dgm:spPr/>
      <dgm:t>
        <a:bodyPr/>
        <a:lstStyle/>
        <a:p>
          <a:endParaRPr lang="en-US"/>
        </a:p>
      </dgm:t>
    </dgm:pt>
    <dgm:pt modelId="{F887F288-2A7D-BC48-97BE-EFB3BCB7C7C4}" type="pres">
      <dgm:prSet presAssocID="{30CDF88B-A21B-AF4A-B5FE-A173324CE7E1}" presName="FiveNodes_2_text" presStyleLbl="node1" presStyleIdx="4" presStyleCnt="5">
        <dgm:presLayoutVars>
          <dgm:bulletEnabled val="1"/>
        </dgm:presLayoutVars>
      </dgm:prSet>
      <dgm:spPr/>
      <dgm:t>
        <a:bodyPr/>
        <a:lstStyle/>
        <a:p>
          <a:endParaRPr lang="en-US"/>
        </a:p>
      </dgm:t>
    </dgm:pt>
    <dgm:pt modelId="{456F2499-5028-C349-B79C-A00EB53C1EE1}" type="pres">
      <dgm:prSet presAssocID="{30CDF88B-A21B-AF4A-B5FE-A173324CE7E1}" presName="FiveNodes_3_text" presStyleLbl="node1" presStyleIdx="4" presStyleCnt="5">
        <dgm:presLayoutVars>
          <dgm:bulletEnabled val="1"/>
        </dgm:presLayoutVars>
      </dgm:prSet>
      <dgm:spPr/>
      <dgm:t>
        <a:bodyPr/>
        <a:lstStyle/>
        <a:p>
          <a:endParaRPr lang="en-US"/>
        </a:p>
      </dgm:t>
    </dgm:pt>
    <dgm:pt modelId="{E9248208-9BC1-CD48-B1A0-4C27853DBE6B}" type="pres">
      <dgm:prSet presAssocID="{30CDF88B-A21B-AF4A-B5FE-A173324CE7E1}" presName="FiveNodes_4_text" presStyleLbl="node1" presStyleIdx="4" presStyleCnt="5">
        <dgm:presLayoutVars>
          <dgm:bulletEnabled val="1"/>
        </dgm:presLayoutVars>
      </dgm:prSet>
      <dgm:spPr/>
      <dgm:t>
        <a:bodyPr/>
        <a:lstStyle/>
        <a:p>
          <a:endParaRPr lang="en-US"/>
        </a:p>
      </dgm:t>
    </dgm:pt>
    <dgm:pt modelId="{86493DE5-2B44-C14C-806A-0E54B43F0132}" type="pres">
      <dgm:prSet presAssocID="{30CDF88B-A21B-AF4A-B5FE-A173324CE7E1}" presName="FiveNodes_5_text" presStyleLbl="node1" presStyleIdx="4" presStyleCnt="5">
        <dgm:presLayoutVars>
          <dgm:bulletEnabled val="1"/>
        </dgm:presLayoutVars>
      </dgm:prSet>
      <dgm:spPr/>
      <dgm:t>
        <a:bodyPr/>
        <a:lstStyle/>
        <a:p>
          <a:endParaRPr lang="en-US"/>
        </a:p>
      </dgm:t>
    </dgm:pt>
  </dgm:ptLst>
  <dgm:cxnLst>
    <dgm:cxn modelId="{D18E7734-D58E-D746-A0F3-A9D1A6068CB3}" type="presOf" srcId="{CE14FAEF-4646-1147-8981-7413A6A4D8ED}" destId="{456F2499-5028-C349-B79C-A00EB53C1EE1}" srcOrd="1" destOrd="0" presId="urn:microsoft.com/office/officeart/2005/8/layout/vProcess5"/>
    <dgm:cxn modelId="{71ADD6AF-8B80-C445-896C-6E8AADEBAF0F}" type="presOf" srcId="{CE14FAEF-4646-1147-8981-7413A6A4D8ED}" destId="{8BA1986E-2653-7C4A-8145-F0854461C715}" srcOrd="0" destOrd="0" presId="urn:microsoft.com/office/officeart/2005/8/layout/vProcess5"/>
    <dgm:cxn modelId="{A5C15F5F-8AD7-D440-8C58-8A49C15E8E88}" type="presOf" srcId="{E138A0FB-B1D2-CD49-8241-3770034C3E4F}" destId="{4B07A102-E8CC-E147-9B72-16DEB282A0F6}" srcOrd="0" destOrd="0" presId="urn:microsoft.com/office/officeart/2005/8/layout/vProcess5"/>
    <dgm:cxn modelId="{FFBE491F-1B4A-1149-9FF7-F50CD28E3246}" type="presOf" srcId="{9BE7152C-C9FA-B144-AAE6-4E01A2BEB496}" destId="{F9689CBA-A69F-9D4F-BA89-7FA883E94B03}" srcOrd="0" destOrd="0" presId="urn:microsoft.com/office/officeart/2005/8/layout/vProcess5"/>
    <dgm:cxn modelId="{EA5E8946-B620-354F-AE1C-5905AF620A0E}" type="presOf" srcId="{460163CA-C191-2641-AD5A-731A687CA00E}" destId="{56F460BD-658C-614C-8A67-EB218C7D7CE5}" srcOrd="0" destOrd="0" presId="urn:microsoft.com/office/officeart/2005/8/layout/vProcess5"/>
    <dgm:cxn modelId="{2C765909-37BA-EC48-BA84-702E58F59C89}" srcId="{30CDF88B-A21B-AF4A-B5FE-A173324CE7E1}" destId="{57490A06-1B56-734A-99B0-D0376885D500}" srcOrd="4" destOrd="0" parTransId="{D99F7C3A-0F40-6140-92A2-3E889A269712}" sibTransId="{84365157-418E-F643-A095-4FA72BFCD686}"/>
    <dgm:cxn modelId="{E053F4D2-D70E-FE48-B41E-22A2DAD0AEB5}" type="presOf" srcId="{9D633BC2-D6EE-EA40-A37F-90BBD677A092}" destId="{805C7784-FB4C-614B-B29F-44FDA95A8458}" srcOrd="0" destOrd="0" presId="urn:microsoft.com/office/officeart/2005/8/layout/vProcess5"/>
    <dgm:cxn modelId="{C5D24BCE-586D-2340-9EFC-604C521DB951}" type="presOf" srcId="{30CDF88B-A21B-AF4A-B5FE-A173324CE7E1}" destId="{FB8F28F7-C80A-5E42-916B-9DC00F7C4202}" srcOrd="0" destOrd="0" presId="urn:microsoft.com/office/officeart/2005/8/layout/vProcess5"/>
    <dgm:cxn modelId="{B7365D99-DA1E-E145-A1F8-41B34E4E02A6}" srcId="{30CDF88B-A21B-AF4A-B5FE-A173324CE7E1}" destId="{BAA73E55-E627-F242-837A-D4338B39900A}" srcOrd="1" destOrd="0" parTransId="{B79D9F7F-EF4C-744C-B69A-14B86E8C95C3}" sibTransId="{9BE7152C-C9FA-B144-AAE6-4E01A2BEB496}"/>
    <dgm:cxn modelId="{0AF741F4-5433-DA4E-99AB-938CD88E8F64}" type="presOf" srcId="{57490A06-1B56-734A-99B0-D0376885D500}" destId="{86493DE5-2B44-C14C-806A-0E54B43F0132}" srcOrd="1" destOrd="0" presId="urn:microsoft.com/office/officeart/2005/8/layout/vProcess5"/>
    <dgm:cxn modelId="{48195611-76A5-C543-8F43-9E143F8E989E}" type="presOf" srcId="{600CE54A-27D2-3043-8818-5253FEE1B64D}" destId="{E9248208-9BC1-CD48-B1A0-4C27853DBE6B}" srcOrd="1" destOrd="0" presId="urn:microsoft.com/office/officeart/2005/8/layout/vProcess5"/>
    <dgm:cxn modelId="{DDA3D195-01A5-DD4F-B975-DE7483E55CC7}" type="presOf" srcId="{57490A06-1B56-734A-99B0-D0376885D500}" destId="{4A6284A5-600F-564F-80C0-9BC96C2AFAF8}" srcOrd="0" destOrd="0" presId="urn:microsoft.com/office/officeart/2005/8/layout/vProcess5"/>
    <dgm:cxn modelId="{4A67B48E-868C-324B-A1CB-F5B464AFC2A9}" type="presOf" srcId="{600CE54A-27D2-3043-8818-5253FEE1B64D}" destId="{C0FCE56E-6A95-FA4D-BD05-ED9115186613}" srcOrd="0" destOrd="0" presId="urn:microsoft.com/office/officeart/2005/8/layout/vProcess5"/>
    <dgm:cxn modelId="{98645A63-975A-A640-AAE9-7265469DBFB0}" srcId="{30CDF88B-A21B-AF4A-B5FE-A173324CE7E1}" destId="{600CE54A-27D2-3043-8818-5253FEE1B64D}" srcOrd="3" destOrd="0" parTransId="{F88843BC-7C68-0941-972E-CDD099B578DF}" sibTransId="{9D633BC2-D6EE-EA40-A37F-90BBD677A092}"/>
    <dgm:cxn modelId="{DBEA8957-0D2A-E248-8ED5-599B242D01F4}" type="presOf" srcId="{479C016B-6A28-ED4B-9769-3A0F353748B2}" destId="{29A66890-B172-9C49-9E78-987071EF5B65}" srcOrd="0" destOrd="0" presId="urn:microsoft.com/office/officeart/2005/8/layout/vProcess5"/>
    <dgm:cxn modelId="{4D15DC08-7FE2-0347-B70C-65305269A75B}" type="presOf" srcId="{460163CA-C191-2641-AD5A-731A687CA00E}" destId="{05D7A95D-2ECF-B144-B254-BF6868651972}" srcOrd="1" destOrd="0" presId="urn:microsoft.com/office/officeart/2005/8/layout/vProcess5"/>
    <dgm:cxn modelId="{216A1BE3-6105-8F4D-811D-0C4E6354B7C6}" type="presOf" srcId="{BAA73E55-E627-F242-837A-D4338B39900A}" destId="{B894678B-16D6-9F47-BB03-0CF53C1F8C72}" srcOrd="0" destOrd="0" presId="urn:microsoft.com/office/officeart/2005/8/layout/vProcess5"/>
    <dgm:cxn modelId="{8B843A32-27CE-5F41-B022-FB6A556B5682}" type="presOf" srcId="{BAA73E55-E627-F242-837A-D4338B39900A}" destId="{F887F288-2A7D-BC48-97BE-EFB3BCB7C7C4}" srcOrd="1" destOrd="0" presId="urn:microsoft.com/office/officeart/2005/8/layout/vProcess5"/>
    <dgm:cxn modelId="{2511D56D-1CE4-5744-A561-E55B021802D2}" srcId="{30CDF88B-A21B-AF4A-B5FE-A173324CE7E1}" destId="{CE14FAEF-4646-1147-8981-7413A6A4D8ED}" srcOrd="2" destOrd="0" parTransId="{C4D2A74E-B903-0F41-AA9C-1C5A30E59B38}" sibTransId="{479C016B-6A28-ED4B-9769-3A0F353748B2}"/>
    <dgm:cxn modelId="{851E1EBE-DBC9-2043-B241-F17FFE4E3522}" srcId="{30CDF88B-A21B-AF4A-B5FE-A173324CE7E1}" destId="{460163CA-C191-2641-AD5A-731A687CA00E}" srcOrd="0" destOrd="0" parTransId="{7B0A24A8-E3B2-7546-ACCE-F3862FD47691}" sibTransId="{E138A0FB-B1D2-CD49-8241-3770034C3E4F}"/>
    <dgm:cxn modelId="{4D27FF15-7DB1-EE43-B41A-EF73A7F70655}" type="presParOf" srcId="{FB8F28F7-C80A-5E42-916B-9DC00F7C4202}" destId="{4968C4A3-9570-5C4C-AA86-2F95C81195A3}" srcOrd="0" destOrd="0" presId="urn:microsoft.com/office/officeart/2005/8/layout/vProcess5"/>
    <dgm:cxn modelId="{FE26890A-8261-484C-AB52-533CC706CD40}" type="presParOf" srcId="{FB8F28F7-C80A-5E42-916B-9DC00F7C4202}" destId="{56F460BD-658C-614C-8A67-EB218C7D7CE5}" srcOrd="1" destOrd="0" presId="urn:microsoft.com/office/officeart/2005/8/layout/vProcess5"/>
    <dgm:cxn modelId="{4A93E06B-4963-D74E-B44E-2E06B14272C4}" type="presParOf" srcId="{FB8F28F7-C80A-5E42-916B-9DC00F7C4202}" destId="{B894678B-16D6-9F47-BB03-0CF53C1F8C72}" srcOrd="2" destOrd="0" presId="urn:microsoft.com/office/officeart/2005/8/layout/vProcess5"/>
    <dgm:cxn modelId="{9BA101DE-669E-F34A-BE5F-ABCECD935CF6}" type="presParOf" srcId="{FB8F28F7-C80A-5E42-916B-9DC00F7C4202}" destId="{8BA1986E-2653-7C4A-8145-F0854461C715}" srcOrd="3" destOrd="0" presId="urn:microsoft.com/office/officeart/2005/8/layout/vProcess5"/>
    <dgm:cxn modelId="{6F13650A-EDD6-7A46-BBBB-DF62127A92F8}" type="presParOf" srcId="{FB8F28F7-C80A-5E42-916B-9DC00F7C4202}" destId="{C0FCE56E-6A95-FA4D-BD05-ED9115186613}" srcOrd="4" destOrd="0" presId="urn:microsoft.com/office/officeart/2005/8/layout/vProcess5"/>
    <dgm:cxn modelId="{39081E5F-C82F-6248-B4BF-5614A1A5C79C}" type="presParOf" srcId="{FB8F28F7-C80A-5E42-916B-9DC00F7C4202}" destId="{4A6284A5-600F-564F-80C0-9BC96C2AFAF8}" srcOrd="5" destOrd="0" presId="urn:microsoft.com/office/officeart/2005/8/layout/vProcess5"/>
    <dgm:cxn modelId="{D03A08DC-0545-E34B-AA35-CC09B1642E18}" type="presParOf" srcId="{FB8F28F7-C80A-5E42-916B-9DC00F7C4202}" destId="{4B07A102-E8CC-E147-9B72-16DEB282A0F6}" srcOrd="6" destOrd="0" presId="urn:microsoft.com/office/officeart/2005/8/layout/vProcess5"/>
    <dgm:cxn modelId="{FBA6832D-86BF-D64E-A247-68F33D6E1566}" type="presParOf" srcId="{FB8F28F7-C80A-5E42-916B-9DC00F7C4202}" destId="{F9689CBA-A69F-9D4F-BA89-7FA883E94B03}" srcOrd="7" destOrd="0" presId="urn:microsoft.com/office/officeart/2005/8/layout/vProcess5"/>
    <dgm:cxn modelId="{49E3A45D-AA34-FD40-8ACB-35B1B6ACDA1F}" type="presParOf" srcId="{FB8F28F7-C80A-5E42-916B-9DC00F7C4202}" destId="{29A66890-B172-9C49-9E78-987071EF5B65}" srcOrd="8" destOrd="0" presId="urn:microsoft.com/office/officeart/2005/8/layout/vProcess5"/>
    <dgm:cxn modelId="{F3B2B4E8-21B5-8D4B-8FEF-0BC112852FF3}" type="presParOf" srcId="{FB8F28F7-C80A-5E42-916B-9DC00F7C4202}" destId="{805C7784-FB4C-614B-B29F-44FDA95A8458}" srcOrd="9" destOrd="0" presId="urn:microsoft.com/office/officeart/2005/8/layout/vProcess5"/>
    <dgm:cxn modelId="{D15D9CA5-4FCE-6940-A6A7-779897E9F851}" type="presParOf" srcId="{FB8F28F7-C80A-5E42-916B-9DC00F7C4202}" destId="{05D7A95D-2ECF-B144-B254-BF6868651972}" srcOrd="10" destOrd="0" presId="urn:microsoft.com/office/officeart/2005/8/layout/vProcess5"/>
    <dgm:cxn modelId="{2B5B62D0-27E8-A04F-97B2-954B003CBD76}" type="presParOf" srcId="{FB8F28F7-C80A-5E42-916B-9DC00F7C4202}" destId="{F887F288-2A7D-BC48-97BE-EFB3BCB7C7C4}" srcOrd="11" destOrd="0" presId="urn:microsoft.com/office/officeart/2005/8/layout/vProcess5"/>
    <dgm:cxn modelId="{7C553D38-7298-2146-B41A-F916FB43BEA0}" type="presParOf" srcId="{FB8F28F7-C80A-5E42-916B-9DC00F7C4202}" destId="{456F2499-5028-C349-B79C-A00EB53C1EE1}" srcOrd="12" destOrd="0" presId="urn:microsoft.com/office/officeart/2005/8/layout/vProcess5"/>
    <dgm:cxn modelId="{6EC097AE-B8F0-BE45-80ED-3DBEABFAF368}" type="presParOf" srcId="{FB8F28F7-C80A-5E42-916B-9DC00F7C4202}" destId="{E9248208-9BC1-CD48-B1A0-4C27853DBE6B}" srcOrd="13" destOrd="0" presId="urn:microsoft.com/office/officeart/2005/8/layout/vProcess5"/>
    <dgm:cxn modelId="{661981E8-5666-9341-A258-45A499CA7A8E}" type="presParOf" srcId="{FB8F28F7-C80A-5E42-916B-9DC00F7C4202}" destId="{86493DE5-2B44-C14C-806A-0E54B43F013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60BD-658C-614C-8A67-EB218C7D7CE5}">
      <dsp:nvSpPr>
        <dsp:cNvPr id="0" name=""/>
        <dsp:cNvSpPr/>
      </dsp:nvSpPr>
      <dsp:spPr>
        <a:xfrm>
          <a:off x="0" y="0"/>
          <a:ext cx="6630162" cy="85582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latin typeface="Arial" pitchFamily="34" charset="0"/>
              <a:cs typeface="Arial" pitchFamily="34" charset="0"/>
            </a:rPr>
            <a:t>Фрагментированность инфраструктуры</a:t>
          </a:r>
          <a:endParaRPr lang="en-US" sz="2100" kern="1200" dirty="0">
            <a:latin typeface="Arial" pitchFamily="34" charset="0"/>
            <a:cs typeface="Arial" pitchFamily="34" charset="0"/>
          </a:endParaRPr>
        </a:p>
      </dsp:txBody>
      <dsp:txXfrm>
        <a:off x="25066" y="25066"/>
        <a:ext cx="5606533" cy="805689"/>
      </dsp:txXfrm>
    </dsp:sp>
    <dsp:sp modelId="{B894678B-16D6-9F47-BB03-0CF53C1F8C72}">
      <dsp:nvSpPr>
        <dsp:cNvPr id="0" name=""/>
        <dsp:cNvSpPr/>
      </dsp:nvSpPr>
      <dsp:spPr>
        <a:xfrm>
          <a:off x="495109" y="974685"/>
          <a:ext cx="6630162" cy="855821"/>
        </a:xfrm>
        <a:prstGeom prst="roundRect">
          <a:avLst>
            <a:gd name="adj" fmla="val 10000"/>
          </a:avLst>
        </a:prstGeom>
        <a:gradFill rotWithShape="0">
          <a:gsLst>
            <a:gs pos="0">
              <a:schemeClr val="accent4">
                <a:hueOff val="72582"/>
                <a:satOff val="-8337"/>
                <a:lumOff val="-4068"/>
                <a:alphaOff val="0"/>
                <a:shade val="51000"/>
                <a:satMod val="130000"/>
              </a:schemeClr>
            </a:gs>
            <a:gs pos="80000">
              <a:schemeClr val="accent4">
                <a:hueOff val="72582"/>
                <a:satOff val="-8337"/>
                <a:lumOff val="-4068"/>
                <a:alphaOff val="0"/>
                <a:shade val="93000"/>
                <a:satMod val="130000"/>
              </a:schemeClr>
            </a:gs>
            <a:gs pos="100000">
              <a:schemeClr val="accent4">
                <a:hueOff val="72582"/>
                <a:satOff val="-8337"/>
                <a:lumOff val="-40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t>Реактивность и трудоемкость </a:t>
          </a:r>
          <a:endParaRPr lang="en-US" sz="2100" kern="1200" dirty="0"/>
        </a:p>
      </dsp:txBody>
      <dsp:txXfrm>
        <a:off x="520175" y="999751"/>
        <a:ext cx="5528636" cy="805689"/>
      </dsp:txXfrm>
    </dsp:sp>
    <dsp:sp modelId="{8BA1986E-2653-7C4A-8145-F0854461C715}">
      <dsp:nvSpPr>
        <dsp:cNvPr id="0" name=""/>
        <dsp:cNvSpPr/>
      </dsp:nvSpPr>
      <dsp:spPr>
        <a:xfrm>
          <a:off x="990219" y="1949370"/>
          <a:ext cx="6630162" cy="855821"/>
        </a:xfrm>
        <a:prstGeom prst="roundRect">
          <a:avLst>
            <a:gd name="adj" fmla="val 10000"/>
          </a:avLst>
        </a:prstGeom>
        <a:gradFill rotWithShape="0">
          <a:gsLst>
            <a:gs pos="0">
              <a:schemeClr val="accent4">
                <a:hueOff val="145164"/>
                <a:satOff val="-16675"/>
                <a:lumOff val="-8137"/>
                <a:alphaOff val="0"/>
                <a:shade val="51000"/>
                <a:satMod val="130000"/>
              </a:schemeClr>
            </a:gs>
            <a:gs pos="80000">
              <a:schemeClr val="accent4">
                <a:hueOff val="145164"/>
                <a:satOff val="-16675"/>
                <a:lumOff val="-8137"/>
                <a:alphaOff val="0"/>
                <a:shade val="93000"/>
                <a:satMod val="130000"/>
              </a:schemeClr>
            </a:gs>
            <a:gs pos="100000">
              <a:schemeClr val="accent4">
                <a:hueOff val="145164"/>
                <a:satOff val="-16675"/>
                <a:lumOff val="-8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t>Избыток информации вне контекста</a:t>
          </a:r>
          <a:endParaRPr lang="en-US" sz="2100" kern="1200" dirty="0"/>
        </a:p>
      </dsp:txBody>
      <dsp:txXfrm>
        <a:off x="1015285" y="1974436"/>
        <a:ext cx="5528636" cy="805689"/>
      </dsp:txXfrm>
    </dsp:sp>
    <dsp:sp modelId="{C0FCE56E-6A95-FA4D-BD05-ED9115186613}">
      <dsp:nvSpPr>
        <dsp:cNvPr id="0" name=""/>
        <dsp:cNvSpPr/>
      </dsp:nvSpPr>
      <dsp:spPr>
        <a:xfrm>
          <a:off x="1485328" y="2924056"/>
          <a:ext cx="6630162" cy="855821"/>
        </a:xfrm>
        <a:prstGeom prst="roundRect">
          <a:avLst>
            <a:gd name="adj" fmla="val 10000"/>
          </a:avLst>
        </a:prstGeom>
        <a:gradFill rotWithShape="0">
          <a:gsLst>
            <a:gs pos="0">
              <a:schemeClr val="accent4">
                <a:hueOff val="217746"/>
                <a:satOff val="-25012"/>
                <a:lumOff val="-12205"/>
                <a:alphaOff val="0"/>
                <a:shade val="51000"/>
                <a:satMod val="130000"/>
              </a:schemeClr>
            </a:gs>
            <a:gs pos="80000">
              <a:schemeClr val="accent4">
                <a:hueOff val="217746"/>
                <a:satOff val="-25012"/>
                <a:lumOff val="-12205"/>
                <a:alphaOff val="0"/>
                <a:shade val="93000"/>
                <a:satMod val="130000"/>
              </a:schemeClr>
            </a:gs>
            <a:gs pos="100000">
              <a:schemeClr val="accent4">
                <a:hueOff val="217746"/>
                <a:satOff val="-25012"/>
                <a:lumOff val="-122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t>Постоянно возникающие угрозы</a:t>
          </a:r>
          <a:r>
            <a:rPr lang="en-US" sz="2100" kern="1200" dirty="0" smtClean="0"/>
            <a:t>, </a:t>
          </a:r>
          <a:r>
            <a:rPr lang="ru-RU" sz="2100" kern="1200" dirty="0" smtClean="0"/>
            <a:t>               Все новые требования бизнеса</a:t>
          </a:r>
          <a:endParaRPr lang="en-US" sz="2100" kern="1200" dirty="0"/>
        </a:p>
      </dsp:txBody>
      <dsp:txXfrm>
        <a:off x="1510394" y="2949122"/>
        <a:ext cx="5528636" cy="805689"/>
      </dsp:txXfrm>
    </dsp:sp>
    <dsp:sp modelId="{4A6284A5-600F-564F-80C0-9BC96C2AFAF8}">
      <dsp:nvSpPr>
        <dsp:cNvPr id="0" name=""/>
        <dsp:cNvSpPr/>
      </dsp:nvSpPr>
      <dsp:spPr>
        <a:xfrm>
          <a:off x="1980438" y="3898741"/>
          <a:ext cx="6630162" cy="855821"/>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t>Устоявшееся мнение</a:t>
          </a:r>
          <a:r>
            <a:rPr lang="en-US" sz="2100" kern="1200" dirty="0" smtClean="0"/>
            <a:t> – </a:t>
          </a:r>
          <a:r>
            <a:rPr lang="ru-RU" sz="2100" kern="1200" dirty="0" smtClean="0"/>
            <a:t>безопасность не приносит денег и мешает их зарабатывать</a:t>
          </a:r>
          <a:r>
            <a:rPr lang="en-US" sz="2100" kern="1200" dirty="0" smtClean="0"/>
            <a:t> </a:t>
          </a:r>
          <a:endParaRPr lang="en-US" sz="2100" kern="1200" dirty="0"/>
        </a:p>
      </dsp:txBody>
      <dsp:txXfrm>
        <a:off x="2005504" y="3923807"/>
        <a:ext cx="5528636" cy="805689"/>
      </dsp:txXfrm>
    </dsp:sp>
    <dsp:sp modelId="{4B07A102-E8CC-E147-9B72-16DEB282A0F6}">
      <dsp:nvSpPr>
        <dsp:cNvPr id="0" name=""/>
        <dsp:cNvSpPr/>
      </dsp:nvSpPr>
      <dsp:spPr>
        <a:xfrm>
          <a:off x="6073878" y="625225"/>
          <a:ext cx="556283" cy="556283"/>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199042" y="625225"/>
        <a:ext cx="305955" cy="418603"/>
      </dsp:txXfrm>
    </dsp:sp>
    <dsp:sp modelId="{F9689CBA-A69F-9D4F-BA89-7FA883E94B03}">
      <dsp:nvSpPr>
        <dsp:cNvPr id="0" name=""/>
        <dsp:cNvSpPr/>
      </dsp:nvSpPr>
      <dsp:spPr>
        <a:xfrm>
          <a:off x="6568987" y="1599910"/>
          <a:ext cx="556283" cy="556283"/>
        </a:xfrm>
        <a:prstGeom prst="downArrow">
          <a:avLst>
            <a:gd name="adj1" fmla="val 55000"/>
            <a:gd name="adj2" fmla="val 45000"/>
          </a:avLst>
        </a:prstGeom>
        <a:solidFill>
          <a:schemeClr val="accent4">
            <a:tint val="40000"/>
            <a:alpha val="90000"/>
            <a:hueOff val="13561"/>
            <a:satOff val="-8463"/>
            <a:lumOff val="-1211"/>
            <a:alphaOff val="0"/>
          </a:schemeClr>
        </a:solidFill>
        <a:ln w="9525" cap="flat" cmpd="sng" algn="ctr">
          <a:solidFill>
            <a:schemeClr val="accent4">
              <a:tint val="40000"/>
              <a:alpha val="90000"/>
              <a:hueOff val="13561"/>
              <a:satOff val="-8463"/>
              <a:lumOff val="-1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694151" y="1599910"/>
        <a:ext cx="305955" cy="418603"/>
      </dsp:txXfrm>
    </dsp:sp>
    <dsp:sp modelId="{29A66890-B172-9C49-9E78-987071EF5B65}">
      <dsp:nvSpPr>
        <dsp:cNvPr id="0" name=""/>
        <dsp:cNvSpPr/>
      </dsp:nvSpPr>
      <dsp:spPr>
        <a:xfrm>
          <a:off x="7064097" y="2560332"/>
          <a:ext cx="556283" cy="556283"/>
        </a:xfrm>
        <a:prstGeom prst="downArrow">
          <a:avLst>
            <a:gd name="adj1" fmla="val 55000"/>
            <a:gd name="adj2" fmla="val 45000"/>
          </a:avLst>
        </a:prstGeom>
        <a:solidFill>
          <a:schemeClr val="accent4">
            <a:tint val="40000"/>
            <a:alpha val="90000"/>
            <a:hueOff val="27122"/>
            <a:satOff val="-16926"/>
            <a:lumOff val="-2422"/>
            <a:alphaOff val="0"/>
          </a:schemeClr>
        </a:solidFill>
        <a:ln w="9525" cap="flat" cmpd="sng" algn="ctr">
          <a:solidFill>
            <a:schemeClr val="accent4">
              <a:tint val="40000"/>
              <a:alpha val="90000"/>
              <a:hueOff val="27122"/>
              <a:satOff val="-16926"/>
              <a:lumOff val="-24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189261" y="2560332"/>
        <a:ext cx="305955" cy="418603"/>
      </dsp:txXfrm>
    </dsp:sp>
    <dsp:sp modelId="{805C7784-FB4C-614B-B29F-44FDA95A8458}">
      <dsp:nvSpPr>
        <dsp:cNvPr id="0" name=""/>
        <dsp:cNvSpPr/>
      </dsp:nvSpPr>
      <dsp:spPr>
        <a:xfrm>
          <a:off x="7559206" y="3544526"/>
          <a:ext cx="556283" cy="556283"/>
        </a:xfrm>
        <a:prstGeom prst="downArrow">
          <a:avLst>
            <a:gd name="adj1" fmla="val 55000"/>
            <a:gd name="adj2" fmla="val 45000"/>
          </a:avLst>
        </a:prstGeom>
        <a:solidFill>
          <a:schemeClr val="accent4">
            <a:tint val="40000"/>
            <a:alpha val="90000"/>
            <a:hueOff val="40682"/>
            <a:satOff val="-25389"/>
            <a:lumOff val="-3633"/>
            <a:alphaOff val="0"/>
          </a:schemeClr>
        </a:solidFill>
        <a:ln w="9525" cap="flat" cmpd="sng" algn="ctr">
          <a:solidFill>
            <a:schemeClr val="accent4">
              <a:tint val="40000"/>
              <a:alpha val="90000"/>
              <a:hueOff val="40682"/>
              <a:satOff val="-25389"/>
              <a:lumOff val="-36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7684370" y="3544526"/>
        <a:ext cx="305955" cy="41860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BE07C5-2F43-4DFE-86B6-603BE5D68881}" type="datetimeFigureOut">
              <a:rPr lang="en-US" smtClean="0"/>
              <a:pPr/>
              <a:t>10/23/2013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2EF63-26D5-4EAA-A311-9962867641C2}" type="slidenum">
              <a:rPr lang="en-US" smtClean="0"/>
              <a:pPr/>
              <a:t>‹#›</a:t>
            </a:fld>
            <a:endParaRPr lang="en-US"/>
          </a:p>
        </p:txBody>
      </p:sp>
    </p:spTree>
    <p:extLst>
      <p:ext uri="{BB962C8B-B14F-4D97-AF65-F5344CB8AC3E}">
        <p14:creationId xmlns:p14="http://schemas.microsoft.com/office/powerpoint/2010/main" val="1901880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A81C7-F48B-6946-BE22-141F0298C4B0}" type="datetimeFigureOut">
              <a:rPr lang="en-US" smtClean="0"/>
              <a:pPr/>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9CF5C-A18B-A045-9BAD-3AA723B446AC}" type="slidenum">
              <a:rPr lang="en-US" smtClean="0"/>
              <a:pPr/>
              <a:t>‹#›</a:t>
            </a:fld>
            <a:endParaRPr lang="en-US"/>
          </a:p>
        </p:txBody>
      </p:sp>
    </p:spTree>
    <p:extLst>
      <p:ext uri="{BB962C8B-B14F-4D97-AF65-F5344CB8AC3E}">
        <p14:creationId xmlns:p14="http://schemas.microsoft.com/office/powerpoint/2010/main" val="39423927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Goal – solidify area of interest</a:t>
            </a:r>
          </a:p>
        </p:txBody>
      </p:sp>
      <p:sp>
        <p:nvSpPr>
          <p:cNvPr id="4" name="Slide Number Placeholder 3"/>
          <p:cNvSpPr>
            <a:spLocks noGrp="1"/>
          </p:cNvSpPr>
          <p:nvPr>
            <p:ph type="sldNum" sz="quarter" idx="10"/>
          </p:nvPr>
        </p:nvSpPr>
        <p:spPr/>
        <p:txBody>
          <a:bodyPr/>
          <a:lstStyle/>
          <a:p>
            <a:fld id="{2659CF5C-A18B-A045-9BAD-3AA723B446AC}" type="slidenum">
              <a:rPr lang="en-US" smtClean="0"/>
              <a:pPr/>
              <a:t>1</a:t>
            </a:fld>
            <a:endParaRPr lang="en-US"/>
          </a:p>
        </p:txBody>
      </p:sp>
    </p:spTree>
    <p:extLst>
      <p:ext uri="{BB962C8B-B14F-4D97-AF65-F5344CB8AC3E}">
        <p14:creationId xmlns:p14="http://schemas.microsoft.com/office/powerpoint/2010/main" val="143785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Большинство современных широко распространенных технологий относятся к реактивным</a:t>
            </a:r>
            <a:r>
              <a:rPr lang="en-US" baseline="0" dirty="0" smtClean="0"/>
              <a:t>. </a:t>
            </a:r>
            <a:r>
              <a:rPr lang="ru-RU" baseline="0" dirty="0" smtClean="0"/>
              <a:t>Это </a:t>
            </a:r>
            <a:r>
              <a:rPr lang="en-US" baseline="0" dirty="0" smtClean="0"/>
              <a:t>SIEM, </a:t>
            </a:r>
            <a:r>
              <a:rPr lang="ru-RU" baseline="0" dirty="0" smtClean="0"/>
              <a:t>системы управления управление журналами (</a:t>
            </a:r>
            <a:r>
              <a:rPr lang="en-US" baseline="0" dirty="0" smtClean="0"/>
              <a:t>log management), </a:t>
            </a:r>
            <a:r>
              <a:rPr lang="ru-RU" baseline="0" dirty="0" smtClean="0"/>
              <a:t>системы расследования инцидентов (</a:t>
            </a:r>
            <a:r>
              <a:rPr lang="en-US" baseline="0" dirty="0" smtClean="0"/>
              <a:t>forensic analysis) etc. </a:t>
            </a:r>
            <a:r>
              <a:rPr lang="ru-RU" baseline="0" dirty="0" smtClean="0"/>
              <a:t>Однако практика показывает</a:t>
            </a:r>
            <a:r>
              <a:rPr lang="en-US" baseline="0" dirty="0" smtClean="0"/>
              <a:t>, </a:t>
            </a:r>
            <a:r>
              <a:rPr lang="ru-RU" baseline="0" dirty="0" smtClean="0"/>
              <a:t>что снизить вероятность реализации современных угроз</a:t>
            </a:r>
            <a:r>
              <a:rPr lang="en-US" baseline="0" dirty="0" smtClean="0"/>
              <a:t>, </a:t>
            </a:r>
            <a:r>
              <a:rPr lang="ru-RU" baseline="0" dirty="0" smtClean="0"/>
              <a:t>используя подобные технологии</a:t>
            </a:r>
            <a:r>
              <a:rPr lang="en-US" baseline="0" dirty="0" smtClean="0"/>
              <a:t>, </a:t>
            </a:r>
            <a:r>
              <a:rPr lang="ru-RU" baseline="0" dirty="0" smtClean="0"/>
              <a:t>не удается</a:t>
            </a:r>
            <a:r>
              <a:rPr lang="en-US" baseline="0" dirty="0" smtClean="0"/>
              <a:t>. </a:t>
            </a:r>
            <a:r>
              <a:rPr lang="ru-RU" baseline="0" dirty="0" smtClean="0"/>
              <a:t>Причина – реактивные системы реагируют на факты реализации угроз</a:t>
            </a:r>
            <a:r>
              <a:rPr lang="en-US" baseline="0" dirty="0" smtClean="0"/>
              <a:t>, </a:t>
            </a:r>
            <a:r>
              <a:rPr lang="ru-RU" baseline="0" dirty="0" smtClean="0"/>
              <a:t>в отличии от проактивных</a:t>
            </a:r>
            <a:r>
              <a:rPr lang="en-US" baseline="0" dirty="0" smtClean="0"/>
              <a:t>. </a:t>
            </a:r>
            <a:r>
              <a:rPr lang="ru-RU" baseline="0" dirty="0" smtClean="0"/>
              <a:t>Наш слоган – реальное время – это слишком поздно! </a:t>
            </a:r>
            <a:r>
              <a:rPr lang="en-US" baseline="0" dirty="0" smtClean="0"/>
              <a:t> </a:t>
            </a:r>
          </a:p>
          <a:p>
            <a:endParaRPr lang="en-US" baseline="0" dirty="0" smtClean="0"/>
          </a:p>
          <a:p>
            <a:r>
              <a:rPr lang="ru-RU" baseline="0" dirty="0" smtClean="0"/>
              <a:t>За счет реализации проактивного анализа рисков </a:t>
            </a:r>
            <a:r>
              <a:rPr lang="en-US" baseline="0" dirty="0" smtClean="0"/>
              <a:t>Skybox </a:t>
            </a:r>
            <a:r>
              <a:rPr lang="ru-RU" baseline="0" dirty="0" smtClean="0"/>
              <a:t>обеспечивает по-настоящему эффективную систему управления угрозами</a:t>
            </a:r>
            <a:r>
              <a:rPr lang="en-US" baseline="0" dirty="0" smtClean="0"/>
              <a:t>.  </a:t>
            </a:r>
          </a:p>
          <a:p>
            <a:endParaRPr lang="en-US" baseline="0" dirty="0" smtClean="0"/>
          </a:p>
          <a:p>
            <a:r>
              <a:rPr lang="ru-RU" baseline="0" dirty="0" smtClean="0"/>
              <a:t>Средствами </a:t>
            </a:r>
            <a:r>
              <a:rPr lang="en-US" baseline="0" dirty="0" smtClean="0"/>
              <a:t>Skybox </a:t>
            </a:r>
            <a:r>
              <a:rPr lang="ru-RU" baseline="0" dirty="0" smtClean="0"/>
              <a:t>офицер безопасности может обеспечить регулярный проактивный мониторинг угроз</a:t>
            </a:r>
            <a:r>
              <a:rPr lang="en-US" baseline="0" dirty="0" smtClean="0"/>
              <a:t> </a:t>
            </a:r>
            <a:r>
              <a:rPr lang="ru-RU" baseline="0" dirty="0" smtClean="0"/>
              <a:t>инфраструктуре и бизнес-активам (со сколь угодно высокой частотой)</a:t>
            </a:r>
            <a:r>
              <a:rPr lang="en-US" baseline="0" dirty="0" smtClean="0"/>
              <a:t>, </a:t>
            </a:r>
            <a:r>
              <a:rPr lang="ru-RU" baseline="0" dirty="0" smtClean="0"/>
              <a:t>который позволит не допустить реализации упомянутых угроз</a:t>
            </a:r>
            <a:r>
              <a:rPr lang="en-US" baseline="0" dirty="0" smtClean="0"/>
              <a:t>.</a:t>
            </a:r>
          </a:p>
          <a:p>
            <a:endParaRPr lang="en-US" baseline="0" dirty="0" smtClean="0"/>
          </a:p>
          <a:p>
            <a:r>
              <a:rPr lang="en-US" baseline="0" dirty="0" smtClean="0"/>
              <a:t>Skybox </a:t>
            </a:r>
            <a:r>
              <a:rPr lang="ru-RU" baseline="0" dirty="0" smtClean="0"/>
              <a:t>в значительной степени облегчает профилактику атак на сетевую инфраструктуру и бизнес-активы</a:t>
            </a:r>
            <a:r>
              <a:rPr lang="en-US" baseline="0" dirty="0" smtClean="0"/>
              <a:t>. </a:t>
            </a:r>
            <a:r>
              <a:rPr lang="ru-RU" baseline="0" dirty="0" smtClean="0"/>
              <a:t>Уникальная технология моделирования рисков и определения сценариев возможных атак позволяет выполнять виртуальные тесты на проникновение (</a:t>
            </a:r>
            <a:r>
              <a:rPr lang="en-US" baseline="0" dirty="0" smtClean="0"/>
              <a:t>penetration</a:t>
            </a:r>
            <a:r>
              <a:rPr lang="ru-RU" baseline="0" dirty="0" smtClean="0"/>
              <a:t> </a:t>
            </a:r>
            <a:r>
              <a:rPr lang="en-US" baseline="0" dirty="0" smtClean="0"/>
              <a:t>tests) </a:t>
            </a:r>
            <a:r>
              <a:rPr lang="ru-RU" baseline="0" dirty="0" smtClean="0"/>
              <a:t>сколь угодно часто</a:t>
            </a:r>
            <a:r>
              <a:rPr lang="en-US" baseline="0" dirty="0" smtClean="0"/>
              <a:t>, </a:t>
            </a:r>
            <a:r>
              <a:rPr lang="ru-RU" baseline="0" dirty="0" smtClean="0"/>
              <a:t>не оказывая ни малейшего негативного влияния на работу систем</a:t>
            </a:r>
            <a:r>
              <a:rPr lang="en-US" baseline="0" dirty="0" smtClean="0"/>
              <a:t>.</a:t>
            </a:r>
          </a:p>
          <a:p>
            <a:endParaRPr lang="en-US" baseline="0" dirty="0" smtClean="0"/>
          </a:p>
          <a:p>
            <a:r>
              <a:rPr lang="ru-RU" baseline="0" dirty="0" smtClean="0"/>
              <a:t>В дополнение офицер безопасности получает панель (</a:t>
            </a:r>
            <a:r>
              <a:rPr lang="en-US" baseline="0" dirty="0" smtClean="0"/>
              <a:t>dashboard), </a:t>
            </a:r>
            <a:r>
              <a:rPr lang="ru-RU" baseline="0" dirty="0" smtClean="0"/>
              <a:t>на которой отображается текущее состояние рисков и тренды</a:t>
            </a:r>
            <a:r>
              <a:rPr lang="en-US" baseline="0" dirty="0" smtClean="0"/>
              <a:t>, </a:t>
            </a:r>
            <a:r>
              <a:rPr lang="ru-RU" baseline="0" dirty="0" smtClean="0"/>
              <a:t>которые позволяют спланировать инвестиции в безопасность</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659CF5C-A18B-A045-9BAD-3AA723B446AC}" type="slidenum">
              <a:rPr lang="en-US" smtClean="0"/>
              <a:pPr/>
              <a:t>10</a:t>
            </a:fld>
            <a:endParaRPr lang="en-US"/>
          </a:p>
        </p:txBody>
      </p:sp>
    </p:spTree>
    <p:extLst>
      <p:ext uri="{BB962C8B-B14F-4D97-AF65-F5344CB8AC3E}">
        <p14:creationId xmlns:p14="http://schemas.microsoft.com/office/powerpoint/2010/main" val="326809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aseline="0" dirty="0" smtClean="0"/>
              <a:t>typical Security Operations Center is heavily focused on tasks such as incident response, event monitoring, threat management.</a:t>
            </a:r>
          </a:p>
          <a:p>
            <a:r>
              <a:rPr lang="en-US" baseline="0" dirty="0" smtClean="0"/>
              <a:t>While the intent is to identify threats quickly and prevent new ones from occurring, most organizations fall short of this goal, because they lack the ability to look at events in the context of the actual network.  And the tools in place are reactive, not proactive, so they can only identify ‘what happened’, cannot predict the most likely potential exploits so that they can be blocked before damage occurs.</a:t>
            </a:r>
            <a:endParaRPr lang="en-US" dirty="0"/>
          </a:p>
        </p:txBody>
      </p:sp>
      <p:sp>
        <p:nvSpPr>
          <p:cNvPr id="4" name="Slide Number Placeholder 3"/>
          <p:cNvSpPr>
            <a:spLocks noGrp="1"/>
          </p:cNvSpPr>
          <p:nvPr>
            <p:ph type="sldNum" sz="quarter" idx="10"/>
          </p:nvPr>
        </p:nvSpPr>
        <p:spPr/>
        <p:txBody>
          <a:bodyPr/>
          <a:lstStyle/>
          <a:p>
            <a:fld id="{2659CF5C-A18B-A045-9BAD-3AA723B446AC}" type="slidenum">
              <a:rPr lang="en-US" smtClean="0"/>
              <a:pPr/>
              <a:t>11</a:t>
            </a:fld>
            <a:endParaRPr lang="en-US"/>
          </a:p>
        </p:txBody>
      </p:sp>
    </p:spTree>
    <p:extLst>
      <p:ext uri="{BB962C8B-B14F-4D97-AF65-F5344CB8AC3E}">
        <p14:creationId xmlns:p14="http://schemas.microsoft.com/office/powerpoint/2010/main" val="164820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pPr eaLnBrk="1" hangingPunct="1"/>
            <a:endParaRPr lang="en-US" dirty="0" smtClean="0"/>
          </a:p>
        </p:txBody>
      </p:sp>
      <p:sp>
        <p:nvSpPr>
          <p:cNvPr id="7172" name="Slide Number Placeholder 3"/>
          <p:cNvSpPr>
            <a:spLocks noGrp="1"/>
          </p:cNvSpPr>
          <p:nvPr>
            <p:ph type="sldNum" sz="quarter" idx="5"/>
          </p:nvPr>
        </p:nvSpPr>
        <p:spPr>
          <a:noFill/>
        </p:spPr>
        <p:txBody>
          <a:bodyPr/>
          <a:lstStyle/>
          <a:p>
            <a:fld id="{3D62A96C-536B-487B-A8D9-C3C6337347C5}" type="slidenum">
              <a:rPr lang="en-US" smtClean="0"/>
              <a:pPr/>
              <a:t>12</a:t>
            </a:fld>
            <a:endParaRPr lang="en-US" smtClean="0"/>
          </a:p>
        </p:txBody>
      </p:sp>
    </p:spTree>
    <p:extLst>
      <p:ext uri="{BB962C8B-B14F-4D97-AF65-F5344CB8AC3E}">
        <p14:creationId xmlns:p14="http://schemas.microsoft.com/office/powerpoint/2010/main" val="162793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 – can be used to explain</a:t>
            </a:r>
            <a:r>
              <a:rPr lang="en-US" baseline="0" dirty="0" smtClean="0"/>
              <a:t> how Skybox Security Risk Management solution is complementary to a SIEM solution. </a:t>
            </a:r>
            <a:endParaRPr lang="en-US" dirty="0"/>
          </a:p>
        </p:txBody>
      </p:sp>
      <p:sp>
        <p:nvSpPr>
          <p:cNvPr id="4" name="Slide Number Placeholder 3"/>
          <p:cNvSpPr>
            <a:spLocks noGrp="1"/>
          </p:cNvSpPr>
          <p:nvPr>
            <p:ph type="sldNum" sz="quarter" idx="10"/>
          </p:nvPr>
        </p:nvSpPr>
        <p:spPr/>
        <p:txBody>
          <a:bodyPr/>
          <a:lstStyle/>
          <a:p>
            <a:fld id="{2659CF5C-A18B-A045-9BAD-3AA723B446AC}" type="slidenum">
              <a:rPr lang="en-US" smtClean="0"/>
              <a:pPr/>
              <a:t>13</a:t>
            </a:fld>
            <a:endParaRPr lang="en-US"/>
          </a:p>
        </p:txBody>
      </p:sp>
    </p:spTree>
    <p:extLst>
      <p:ext uri="{BB962C8B-B14F-4D97-AF65-F5344CB8AC3E}">
        <p14:creationId xmlns:p14="http://schemas.microsoft.com/office/powerpoint/2010/main" val="371602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tx1">
                    <a:lumMod val="75000"/>
                    <a:lumOff val="25000"/>
                  </a:schemeClr>
                </a:solidFill>
              </a:rPr>
              <a:t>Consistent </a:t>
            </a:r>
            <a:br>
              <a:rPr lang="en-US" sz="1200" dirty="0" smtClean="0">
                <a:solidFill>
                  <a:schemeClr val="tx1">
                    <a:lumMod val="75000"/>
                    <a:lumOff val="25000"/>
                  </a:schemeClr>
                </a:solidFill>
              </a:rPr>
            </a:br>
            <a:r>
              <a:rPr lang="en-US" sz="1200" dirty="0" smtClean="0">
                <a:solidFill>
                  <a:schemeClr val="tx1">
                    <a:lumMod val="75000"/>
                    <a:lumOff val="25000"/>
                  </a:schemeClr>
                </a:solidFill>
              </a:rPr>
              <a:t>feature set supports 72 network devices and security management systems</a:t>
            </a:r>
            <a:endParaRPr lang="en-US" sz="120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2659CF5C-A18B-A045-9BAD-3AA723B446AC}" type="slidenum">
              <a:rPr lang="en-US" smtClean="0"/>
              <a:pPr/>
              <a:t>14</a:t>
            </a:fld>
            <a:endParaRPr lang="en-US"/>
          </a:p>
        </p:txBody>
      </p:sp>
    </p:spTree>
    <p:extLst>
      <p:ext uri="{BB962C8B-B14F-4D97-AF65-F5344CB8AC3E}">
        <p14:creationId xmlns:p14="http://schemas.microsoft.com/office/powerpoint/2010/main" val="19514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dirty="0" smtClean="0"/>
              <a:t>В</a:t>
            </a:r>
            <a:r>
              <a:rPr lang="ru-RU" sz="1000" baseline="0" dirty="0" smtClean="0"/>
              <a:t> качестве вступления описываем обычные источники головной боли </a:t>
            </a:r>
            <a:r>
              <a:rPr lang="en-US" sz="1000" baseline="0" dirty="0" smtClean="0"/>
              <a:t>CISO:</a:t>
            </a:r>
          </a:p>
          <a:p>
            <a:pPr marL="171450" indent="-171450">
              <a:buFont typeface="Arial" pitchFamily="34" charset="0"/>
              <a:buChar char="•"/>
            </a:pPr>
            <a:r>
              <a:rPr lang="ru-RU" sz="1000" u="sng" baseline="0" dirty="0" smtClean="0"/>
              <a:t>Фрагментированность инфраструктуры</a:t>
            </a:r>
            <a:r>
              <a:rPr lang="en-US" sz="1000" baseline="0" dirty="0" smtClean="0"/>
              <a:t>. </a:t>
            </a:r>
            <a:r>
              <a:rPr lang="ru-RU" sz="1000" baseline="0" dirty="0" smtClean="0"/>
              <a:t>Как правило</a:t>
            </a:r>
            <a:r>
              <a:rPr lang="en-US" sz="1000" baseline="0" dirty="0" smtClean="0"/>
              <a:t>, </a:t>
            </a:r>
            <a:r>
              <a:rPr lang="ru-RU" sz="1000" baseline="0" dirty="0" smtClean="0"/>
              <a:t>в компании используется некоторое количество специализированных устройств и решений</a:t>
            </a:r>
            <a:r>
              <a:rPr lang="en-US" sz="1000" baseline="0" dirty="0" smtClean="0"/>
              <a:t>, </a:t>
            </a:r>
            <a:r>
              <a:rPr lang="ru-RU" sz="1000" baseline="0" dirty="0" smtClean="0"/>
              <a:t>направленных на обеспечение информационной безопасности – </a:t>
            </a:r>
            <a:r>
              <a:rPr lang="en-US" sz="1000" baseline="0" dirty="0" smtClean="0"/>
              <a:t>FW, IPS, End Point Security, </a:t>
            </a:r>
            <a:r>
              <a:rPr lang="ru-RU" sz="1000" baseline="0" dirty="0" smtClean="0"/>
              <a:t>сканеры уязвимостей</a:t>
            </a:r>
            <a:r>
              <a:rPr lang="en-US" sz="1000" baseline="0" dirty="0" smtClean="0"/>
              <a:t>, SIEM etc. </a:t>
            </a:r>
            <a:r>
              <a:rPr lang="ru-RU" sz="1000" baseline="0" dirty="0" smtClean="0"/>
              <a:t>Они эксплуатируются в общем случае разными администраторами</a:t>
            </a:r>
            <a:r>
              <a:rPr lang="en-US" sz="1000" baseline="0" dirty="0" smtClean="0"/>
              <a:t>, </a:t>
            </a:r>
            <a:r>
              <a:rPr lang="ru-RU" sz="1000" baseline="0" dirty="0" smtClean="0"/>
              <a:t>конфигурируются в соответствии с собственными политиками и лучшими практиками</a:t>
            </a:r>
            <a:r>
              <a:rPr lang="en-US" sz="1000" baseline="0" dirty="0" smtClean="0"/>
              <a:t>, </a:t>
            </a:r>
            <a:r>
              <a:rPr lang="ru-RU" sz="1000" baseline="0" dirty="0" smtClean="0"/>
              <a:t>вне зависимости друг от друга</a:t>
            </a:r>
            <a:r>
              <a:rPr lang="en-US" sz="1000" baseline="0" dirty="0" smtClean="0"/>
              <a:t>. </a:t>
            </a:r>
            <a:r>
              <a:rPr lang="ru-RU" sz="1000" baseline="0" dirty="0" smtClean="0"/>
              <a:t>Таким образом получить общую картину защищенности как информационной системы</a:t>
            </a:r>
            <a:r>
              <a:rPr lang="en-US" sz="1000" baseline="0" dirty="0" smtClean="0"/>
              <a:t>, </a:t>
            </a:r>
            <a:r>
              <a:rPr lang="ru-RU" sz="1000" baseline="0" dirty="0" smtClean="0"/>
              <a:t>так и ее отдельных активов невозможно</a:t>
            </a:r>
            <a:r>
              <a:rPr lang="en-US" sz="1000" baseline="0" dirty="0" smtClean="0"/>
              <a:t>;</a:t>
            </a:r>
          </a:p>
          <a:p>
            <a:pPr marL="171450" indent="-171450">
              <a:buFont typeface="Arial" pitchFamily="34" charset="0"/>
              <a:buChar char="•"/>
            </a:pPr>
            <a:r>
              <a:rPr lang="ru-RU" sz="1000" u="sng" baseline="0" dirty="0" smtClean="0"/>
              <a:t>Реактивность и трудоемкость</a:t>
            </a:r>
            <a:r>
              <a:rPr lang="en-US" sz="1000" baseline="0" dirty="0" smtClean="0"/>
              <a:t>. </a:t>
            </a:r>
            <a:r>
              <a:rPr lang="ru-RU" sz="1000" baseline="0" dirty="0" smtClean="0"/>
              <a:t>Традиционные средства обеспечения информационной безопасности в лучшем случае являются системами реального времени</a:t>
            </a:r>
            <a:r>
              <a:rPr lang="en-US" sz="1000" baseline="0" dirty="0" smtClean="0"/>
              <a:t>. </a:t>
            </a:r>
            <a:r>
              <a:rPr lang="ru-RU" sz="1000" baseline="0" dirty="0" smtClean="0"/>
              <a:t>Они либо сигнализируют о факте инцидента</a:t>
            </a:r>
            <a:r>
              <a:rPr lang="en-US" sz="1000" baseline="0" dirty="0" smtClean="0"/>
              <a:t>, </a:t>
            </a:r>
            <a:r>
              <a:rPr lang="ru-RU" sz="1000" baseline="0" dirty="0" smtClean="0"/>
              <a:t>либо предоставляют те или иные средства для его расследования пост-</a:t>
            </a:r>
            <a:r>
              <a:rPr lang="ru-RU" sz="1000" baseline="0" dirty="0" err="1" smtClean="0"/>
              <a:t>фактум</a:t>
            </a:r>
            <a:r>
              <a:rPr lang="en-US" sz="1000" baseline="0" dirty="0" smtClean="0"/>
              <a:t>.  </a:t>
            </a:r>
            <a:r>
              <a:rPr lang="ru-RU" sz="1000" baseline="0" dirty="0" smtClean="0"/>
              <a:t>В большинстве случаев выявление причины инцидента – длительный и трудоемкий процесс с не гарантированным успешным результатом</a:t>
            </a:r>
            <a:r>
              <a:rPr lang="en-US" sz="1000" baseline="0" dirty="0" smtClean="0"/>
              <a:t>;</a:t>
            </a:r>
          </a:p>
          <a:p>
            <a:pPr marL="171450" indent="-171450">
              <a:buFont typeface="Arial" pitchFamily="34" charset="0"/>
              <a:buChar char="•"/>
            </a:pPr>
            <a:r>
              <a:rPr lang="ru-RU" sz="1000" u="sng" baseline="0" dirty="0" smtClean="0"/>
              <a:t>Избыточность информации вне контекста</a:t>
            </a:r>
            <a:r>
              <a:rPr lang="en-US" sz="1000" baseline="0" dirty="0" smtClean="0"/>
              <a:t>. </a:t>
            </a:r>
            <a:r>
              <a:rPr lang="ru-RU" sz="1000" baseline="0" dirty="0" smtClean="0"/>
              <a:t>Упомянутые выше системы обеспечения информационной безопасности выдают огромное количество информации для анализа</a:t>
            </a:r>
            <a:r>
              <a:rPr lang="en-US" sz="1000" baseline="0" dirty="0" smtClean="0"/>
              <a:t>. </a:t>
            </a:r>
            <a:r>
              <a:rPr lang="ru-RU" sz="1000" baseline="0" dirty="0" smtClean="0"/>
              <a:t>Особенно в этом плане </a:t>
            </a:r>
            <a:r>
              <a:rPr lang="en-US" sz="1000" baseline="0" dirty="0" smtClean="0"/>
              <a:t>“</a:t>
            </a:r>
            <a:r>
              <a:rPr lang="ru-RU" sz="1000" baseline="0" dirty="0" smtClean="0"/>
              <a:t>хороши</a:t>
            </a:r>
            <a:r>
              <a:rPr lang="en-US" sz="1000" baseline="0" dirty="0" smtClean="0"/>
              <a:t>” SIEM </a:t>
            </a:r>
            <a:r>
              <a:rPr lang="ru-RU" sz="1000" baseline="0" dirty="0" smtClean="0"/>
              <a:t>системы и сканеры безопасности</a:t>
            </a:r>
            <a:r>
              <a:rPr lang="en-US" sz="1000" baseline="0" dirty="0" smtClean="0"/>
              <a:t>. </a:t>
            </a:r>
            <a:r>
              <a:rPr lang="ru-RU" sz="1000" baseline="0" dirty="0" smtClean="0"/>
              <a:t>В силу того</a:t>
            </a:r>
            <a:r>
              <a:rPr lang="en-US" sz="1000" baseline="0" dirty="0" smtClean="0"/>
              <a:t>, </a:t>
            </a:r>
            <a:r>
              <a:rPr lang="ru-RU" sz="1000" baseline="0" dirty="0" smtClean="0"/>
              <a:t>что информация каждой системой выдается вне связи с другими – практически невозможно подготовить эффективный план устранения угроз и снижения рисков</a:t>
            </a:r>
            <a:r>
              <a:rPr lang="en-US" sz="1000" baseline="0" dirty="0" smtClean="0"/>
              <a:t>.</a:t>
            </a:r>
          </a:p>
          <a:p>
            <a:pPr marL="171450" indent="-171450">
              <a:buFont typeface="Arial" pitchFamily="34" charset="0"/>
              <a:buChar char="•"/>
            </a:pPr>
            <a:r>
              <a:rPr lang="ru-RU" sz="1000" u="sng" baseline="0" dirty="0" smtClean="0"/>
              <a:t>Новые угрозы и новые требования бизнеса</a:t>
            </a:r>
            <a:r>
              <a:rPr lang="en-US" sz="1000" baseline="0" dirty="0" smtClean="0"/>
              <a:t>. </a:t>
            </a:r>
            <a:r>
              <a:rPr lang="ru-RU" sz="1000" baseline="0" dirty="0" smtClean="0"/>
              <a:t>Как известно</a:t>
            </a:r>
            <a:r>
              <a:rPr lang="en-US" sz="1000" baseline="0" dirty="0" smtClean="0"/>
              <a:t>, </a:t>
            </a:r>
            <a:r>
              <a:rPr lang="ru-RU" sz="1000" baseline="0" dirty="0" smtClean="0"/>
              <a:t>несмотря на все усилия разработчиков</a:t>
            </a:r>
            <a:r>
              <a:rPr lang="en-US" sz="1000" baseline="0" dirty="0" smtClean="0"/>
              <a:t>, </a:t>
            </a:r>
            <a:r>
              <a:rPr lang="ru-RU" sz="1000" baseline="0" dirty="0" smtClean="0"/>
              <a:t>количество уязвимостей и</a:t>
            </a:r>
            <a:r>
              <a:rPr lang="en-US" sz="1000" baseline="0" dirty="0" smtClean="0"/>
              <a:t>, </a:t>
            </a:r>
            <a:r>
              <a:rPr lang="ru-RU" sz="1000" baseline="0" dirty="0" smtClean="0"/>
              <a:t>соответственно</a:t>
            </a:r>
            <a:r>
              <a:rPr lang="en-US" sz="1000" baseline="0" dirty="0" smtClean="0"/>
              <a:t>, </a:t>
            </a:r>
            <a:r>
              <a:rPr lang="ru-RU" sz="1000" baseline="0" dirty="0" smtClean="0"/>
              <a:t>угроз постоянно увеличивается</a:t>
            </a:r>
            <a:r>
              <a:rPr lang="en-US" sz="1000" baseline="0" dirty="0" smtClean="0"/>
              <a:t>. </a:t>
            </a:r>
            <a:r>
              <a:rPr lang="ru-RU" sz="1000" baseline="0" dirty="0" smtClean="0"/>
              <a:t>С другой стороны</a:t>
            </a:r>
            <a:r>
              <a:rPr lang="en-US" sz="1000" baseline="0" dirty="0" smtClean="0"/>
              <a:t>, </a:t>
            </a:r>
            <a:r>
              <a:rPr lang="ru-RU" sz="1000" baseline="0" dirty="0" smtClean="0"/>
              <a:t>развитие бизнеса постоянно требует использования новых технологий</a:t>
            </a:r>
            <a:r>
              <a:rPr lang="en-US" sz="1000" baseline="0" dirty="0" smtClean="0"/>
              <a:t>, </a:t>
            </a:r>
            <a:r>
              <a:rPr lang="ru-RU" sz="1000" baseline="0" dirty="0" smtClean="0"/>
              <a:t>для обеспечения безопасности которых применить запретительные меры невозможно по определению</a:t>
            </a:r>
            <a:r>
              <a:rPr lang="en-US" sz="1000" baseline="0" dirty="0" smtClean="0"/>
              <a:t>. </a:t>
            </a:r>
            <a:r>
              <a:rPr lang="ru-RU" sz="1000" baseline="0" dirty="0" smtClean="0"/>
              <a:t>При этом ответственности за информационную безопасность с </a:t>
            </a:r>
            <a:r>
              <a:rPr lang="en-US" sz="1000" baseline="0" dirty="0" smtClean="0"/>
              <a:t>CISO </a:t>
            </a:r>
            <a:r>
              <a:rPr lang="ru-RU" sz="1000" baseline="0" dirty="0" smtClean="0"/>
              <a:t>никто не снимал</a:t>
            </a:r>
            <a:r>
              <a:rPr lang="en-US" sz="1000" baseline="0" dirty="0" smtClean="0"/>
              <a:t>.</a:t>
            </a:r>
            <a:endParaRPr lang="ru-RU" sz="1000" baseline="0" dirty="0" smtClean="0"/>
          </a:p>
          <a:p>
            <a:pPr marL="171450" indent="-171450">
              <a:buFont typeface="Arial" pitchFamily="34" charset="0"/>
              <a:buChar char="•"/>
            </a:pPr>
            <a:r>
              <a:rPr lang="ru-RU" sz="1000" baseline="0" dirty="0" smtClean="0"/>
              <a:t>Последний пункт в комментариях не нуждается</a:t>
            </a:r>
            <a:r>
              <a:rPr lang="en-US" sz="1000" baseline="0" dirty="0" smtClean="0"/>
              <a:t>.</a:t>
            </a:r>
          </a:p>
          <a:p>
            <a:pPr marL="171450" indent="-171450">
              <a:buFont typeface="Arial" pitchFamily="34" charset="0"/>
              <a:buChar char="•"/>
            </a:pPr>
            <a:endParaRPr lang="ru-RU" dirty="0"/>
          </a:p>
        </p:txBody>
      </p:sp>
      <p:sp>
        <p:nvSpPr>
          <p:cNvPr id="4" name="Номер слайда 3"/>
          <p:cNvSpPr>
            <a:spLocks noGrp="1"/>
          </p:cNvSpPr>
          <p:nvPr>
            <p:ph type="sldNum" sz="quarter" idx="10"/>
          </p:nvPr>
        </p:nvSpPr>
        <p:spPr/>
        <p:txBody>
          <a:bodyPr/>
          <a:lstStyle/>
          <a:p>
            <a:fld id="{2659CF5C-A18B-A045-9BAD-3AA723B446AC}" type="slidenum">
              <a:rPr lang="en-US" smtClean="0"/>
              <a:pPr/>
              <a:t>2</a:t>
            </a:fld>
            <a:endParaRPr lang="en-US"/>
          </a:p>
        </p:txBody>
      </p:sp>
    </p:spTree>
    <p:extLst>
      <p:ext uri="{BB962C8B-B14F-4D97-AF65-F5344CB8AC3E}">
        <p14:creationId xmlns:p14="http://schemas.microsoft.com/office/powerpoint/2010/main" val="18627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000" dirty="0" smtClean="0"/>
              <a:t>Новизна</a:t>
            </a:r>
            <a:r>
              <a:rPr lang="ru-RU" sz="1000" baseline="0" dirty="0" smtClean="0"/>
              <a:t> подхода </a:t>
            </a:r>
            <a:r>
              <a:rPr lang="en-US" sz="1000" baseline="0" dirty="0" smtClean="0"/>
              <a:t>Skybox </a:t>
            </a:r>
            <a:r>
              <a:rPr lang="ru-RU" sz="1000" baseline="0" dirty="0" smtClean="0"/>
              <a:t>состоит в том</a:t>
            </a:r>
            <a:r>
              <a:rPr lang="en-US" sz="1000" baseline="0" dirty="0" smtClean="0"/>
              <a:t>, </a:t>
            </a:r>
            <a:r>
              <a:rPr lang="ru-RU" sz="1000" baseline="0" dirty="0" smtClean="0"/>
              <a:t>что он позволяет увидеть состояние информационной безопасности в рассматриваемой системе как единую картину</a:t>
            </a:r>
            <a:r>
              <a:rPr lang="en-US" sz="1000" baseline="0" dirty="0" smtClean="0"/>
              <a:t>, </a:t>
            </a:r>
            <a:r>
              <a:rPr lang="ru-RU" sz="1000" baseline="0" dirty="0" smtClean="0"/>
              <a:t>в которой информация от каждой из подсистем воспринимается в контексте информации</a:t>
            </a:r>
            <a:r>
              <a:rPr lang="en-US" sz="1000" baseline="0" dirty="0" smtClean="0"/>
              <a:t>, </a:t>
            </a:r>
            <a:r>
              <a:rPr lang="ru-RU" sz="1000" baseline="0" dirty="0" smtClean="0"/>
              <a:t>полученной от других</a:t>
            </a:r>
            <a:r>
              <a:rPr lang="en-US" sz="1000" baseline="0" dirty="0" smtClean="0"/>
              <a:t>. </a:t>
            </a:r>
            <a:endParaRPr lang="ru-RU" sz="1000" baseline="0" dirty="0" smtClean="0"/>
          </a:p>
          <a:p>
            <a:r>
              <a:rPr lang="ru-RU" sz="1000" baseline="0" dirty="0" smtClean="0"/>
              <a:t>Простой пример – предположим</a:t>
            </a:r>
            <a:r>
              <a:rPr lang="en-US" sz="1000" baseline="0" dirty="0" smtClean="0"/>
              <a:t>, </a:t>
            </a:r>
            <a:r>
              <a:rPr lang="ru-RU" sz="1000" baseline="0" dirty="0" smtClean="0"/>
              <a:t>на целевом сервере присутствует критическая уязвимость</a:t>
            </a:r>
            <a:r>
              <a:rPr lang="en-US" sz="1000" baseline="0" dirty="0" smtClean="0"/>
              <a:t>, </a:t>
            </a:r>
            <a:r>
              <a:rPr lang="ru-RU" sz="1000" baseline="0" dirty="0" smtClean="0"/>
              <a:t>эксплуатация которой может вызвать потерю конфиденциальности</a:t>
            </a:r>
            <a:r>
              <a:rPr lang="en-US" sz="1000" baseline="0" dirty="0" smtClean="0"/>
              <a:t>. </a:t>
            </a:r>
            <a:r>
              <a:rPr lang="ru-RU" sz="1000" baseline="0" dirty="0" smtClean="0"/>
              <a:t>При этом сервер находится в сегменте</a:t>
            </a:r>
            <a:r>
              <a:rPr lang="en-US" sz="1000" baseline="0" dirty="0" smtClean="0"/>
              <a:t>, </a:t>
            </a:r>
            <a:r>
              <a:rPr lang="ru-RU" sz="1000" baseline="0" dirty="0" smtClean="0"/>
              <a:t>правила доступа к которому исключают возможность эксплуатации уязвимости из любого другого сегмента сети</a:t>
            </a:r>
            <a:r>
              <a:rPr lang="en-US" sz="1000" baseline="0" dirty="0" smtClean="0"/>
              <a:t>. </a:t>
            </a:r>
            <a:r>
              <a:rPr lang="ru-RU" sz="1000" baseline="0" dirty="0" smtClean="0"/>
              <a:t>Соответственно</a:t>
            </a:r>
            <a:r>
              <a:rPr lang="en-US" sz="1000" baseline="0" dirty="0" smtClean="0"/>
              <a:t>, </a:t>
            </a:r>
            <a:r>
              <a:rPr lang="ru-RU" sz="1000" baseline="0" dirty="0" smtClean="0"/>
              <a:t>критическая</a:t>
            </a:r>
            <a:r>
              <a:rPr lang="en-US" sz="1000" baseline="0" dirty="0" smtClean="0"/>
              <a:t>, </a:t>
            </a:r>
            <a:r>
              <a:rPr lang="ru-RU" sz="1000" baseline="0" dirty="0" smtClean="0"/>
              <a:t>казалось бы</a:t>
            </a:r>
            <a:r>
              <a:rPr lang="en-US" sz="1000" baseline="0" dirty="0" smtClean="0"/>
              <a:t>, </a:t>
            </a:r>
            <a:r>
              <a:rPr lang="ru-RU" sz="1000" baseline="0" dirty="0" smtClean="0"/>
              <a:t>уязвимость на самом деле не приводит к риску</a:t>
            </a:r>
            <a:r>
              <a:rPr lang="en-US" sz="1000" baseline="0" dirty="0" smtClean="0"/>
              <a:t>.</a:t>
            </a:r>
          </a:p>
          <a:p>
            <a:r>
              <a:rPr lang="ru-RU" sz="1000" baseline="0" dirty="0" smtClean="0"/>
              <a:t>Таким образом</a:t>
            </a:r>
            <a:r>
              <a:rPr lang="en-US" sz="1000" baseline="0" dirty="0" smtClean="0"/>
              <a:t>, </a:t>
            </a:r>
            <a:r>
              <a:rPr lang="ru-RU" sz="1000" baseline="0" dirty="0" smtClean="0"/>
              <a:t>анализируя информацию от всех сетеобразующих устройств</a:t>
            </a:r>
            <a:r>
              <a:rPr lang="en-US" sz="1000" baseline="0" dirty="0" smtClean="0"/>
              <a:t>, </a:t>
            </a:r>
            <a:r>
              <a:rPr lang="ru-RU" sz="1000" baseline="0" dirty="0" smtClean="0"/>
              <a:t>устройств и систем безопасности</a:t>
            </a:r>
            <a:r>
              <a:rPr lang="en-US" sz="1000" baseline="0" dirty="0" smtClean="0"/>
              <a:t>,</a:t>
            </a:r>
            <a:r>
              <a:rPr lang="ru-RU" sz="1000" baseline="0" dirty="0" smtClean="0"/>
              <a:t> </a:t>
            </a:r>
            <a:r>
              <a:rPr lang="en-US" sz="1000" baseline="0" dirty="0" smtClean="0"/>
              <a:t>Skybox </a:t>
            </a:r>
            <a:r>
              <a:rPr lang="ru-RU" sz="1000" baseline="0" dirty="0" smtClean="0"/>
              <a:t>позволяет выделить именно те</a:t>
            </a:r>
            <a:r>
              <a:rPr lang="en-US" sz="1000" baseline="0" dirty="0" smtClean="0"/>
              <a:t>, </a:t>
            </a:r>
            <a:r>
              <a:rPr lang="ru-RU" sz="1000" baseline="0" dirty="0" smtClean="0"/>
              <a:t>которые могут быть использованы при реализации потенциального вектора атаки</a:t>
            </a:r>
            <a:r>
              <a:rPr lang="en-US" sz="1000" baseline="0" dirty="0" smtClean="0"/>
              <a:t>. </a:t>
            </a:r>
            <a:r>
              <a:rPr lang="ru-RU" sz="1000" baseline="0" dirty="0" smtClean="0"/>
              <a:t>Выделение небольшого количества действительно опасных уязвимостей</a:t>
            </a:r>
            <a:r>
              <a:rPr lang="en-US" sz="1000" baseline="0" dirty="0" smtClean="0"/>
              <a:t>, </a:t>
            </a:r>
            <a:r>
              <a:rPr lang="ru-RU" sz="1000" baseline="0" dirty="0" smtClean="0"/>
              <a:t>некорректных конфигураций </a:t>
            </a:r>
            <a:r>
              <a:rPr lang="en-US" sz="1000" baseline="0" dirty="0" smtClean="0"/>
              <a:t>etc, Skybox </a:t>
            </a:r>
            <a:r>
              <a:rPr lang="ru-RU" sz="1000" baseline="0" dirty="0" smtClean="0"/>
              <a:t>позволяет построить четкий план минимизации рисков</a:t>
            </a:r>
            <a:r>
              <a:rPr lang="en-US" sz="1000" baseline="0" dirty="0" smtClean="0"/>
              <a:t>.</a:t>
            </a:r>
            <a:r>
              <a:rPr lang="ru-RU" sz="1000" baseline="0" dirty="0" smtClean="0"/>
              <a:t> Оперативная реализация плана позволит в короткие сроки значительно снизить риски для защищаемых активов</a:t>
            </a:r>
            <a:r>
              <a:rPr lang="en-US" sz="1000" baseline="0" dirty="0" smtClean="0"/>
              <a:t>.</a:t>
            </a:r>
            <a:r>
              <a:rPr lang="ru-RU" sz="1000" baseline="0" dirty="0" smtClean="0"/>
              <a:t>  </a:t>
            </a:r>
          </a:p>
          <a:p>
            <a:r>
              <a:rPr lang="ru-RU" sz="1000" baseline="0" dirty="0" smtClean="0"/>
              <a:t>Далее – по пунктам</a:t>
            </a:r>
            <a:r>
              <a:rPr lang="en-US" sz="1000" baseline="0" dirty="0" smtClean="0"/>
              <a:t>:</a:t>
            </a:r>
          </a:p>
          <a:p>
            <a:r>
              <a:rPr lang="ru-RU" sz="1000" u="sng" baseline="0" dirty="0" smtClean="0"/>
              <a:t>Проактивность</a:t>
            </a:r>
            <a:r>
              <a:rPr lang="en-US" sz="1000" u="sng" baseline="0" dirty="0" smtClean="0"/>
              <a:t>, </a:t>
            </a:r>
            <a:r>
              <a:rPr lang="ru-RU" sz="1000" u="sng" baseline="0" dirty="0" smtClean="0"/>
              <a:t>основанная на анализе рисков</a:t>
            </a:r>
            <a:endParaRPr lang="en-US" sz="1000" u="sng" baseline="0" dirty="0" smtClean="0"/>
          </a:p>
          <a:p>
            <a:r>
              <a:rPr lang="en-US" sz="1000" u="none" dirty="0" smtClean="0"/>
              <a:t>SBV </a:t>
            </a:r>
            <a:r>
              <a:rPr lang="ru-RU" sz="1000" u="none" dirty="0" smtClean="0"/>
              <a:t>работает с моделью</a:t>
            </a:r>
            <a:r>
              <a:rPr lang="en-US" sz="1000" u="none" dirty="0" smtClean="0"/>
              <a:t>, </a:t>
            </a:r>
            <a:r>
              <a:rPr lang="ru-RU" sz="1000" u="none" dirty="0" smtClean="0"/>
              <a:t>актуальность которой определяется частотой обновления информации от источников</a:t>
            </a:r>
            <a:r>
              <a:rPr lang="en-US" sz="1000" u="none" dirty="0" smtClean="0"/>
              <a:t>, </a:t>
            </a:r>
            <a:r>
              <a:rPr lang="ru-RU" sz="1000" u="none" dirty="0" smtClean="0"/>
              <a:t>участвующих в ее построении</a:t>
            </a:r>
            <a:r>
              <a:rPr lang="en-US" sz="1000" u="none" dirty="0" smtClean="0"/>
              <a:t>. </a:t>
            </a:r>
            <a:r>
              <a:rPr lang="ru-RU" sz="1000" u="none" dirty="0" smtClean="0"/>
              <a:t>На основании имеющейся информации решение строит вероятные</a:t>
            </a:r>
            <a:r>
              <a:rPr lang="ru-RU" sz="1000" u="none" baseline="0" dirty="0" smtClean="0"/>
              <a:t> векторы атак (прямых и многошаговых) и предлагает эффективный план оперативной минимизации выявленных рисков</a:t>
            </a:r>
            <a:r>
              <a:rPr lang="en-US" sz="1000" u="none" baseline="0" dirty="0" smtClean="0"/>
              <a:t>. </a:t>
            </a:r>
            <a:r>
              <a:rPr lang="ru-RU" sz="1000" u="none" baseline="0" dirty="0" smtClean="0"/>
              <a:t>Указываются различные пути как то</a:t>
            </a:r>
            <a:r>
              <a:rPr lang="en-US" sz="1000" u="none" baseline="0" dirty="0" smtClean="0"/>
              <a:t>:</a:t>
            </a:r>
          </a:p>
          <a:p>
            <a:pPr marL="171450" indent="-171450">
              <a:buFont typeface="Arial" pitchFamily="34" charset="0"/>
              <a:buChar char="•"/>
            </a:pPr>
            <a:r>
              <a:rPr lang="ru-RU" sz="1000" u="none" baseline="0" dirty="0" smtClean="0"/>
              <a:t>конкретные уязвимости</a:t>
            </a:r>
            <a:r>
              <a:rPr lang="en-US" sz="1000" u="none" baseline="0" dirty="0" smtClean="0"/>
              <a:t>, </a:t>
            </a:r>
            <a:r>
              <a:rPr lang="ru-RU" sz="1000" u="none" baseline="0" dirty="0" smtClean="0"/>
              <a:t>которые следует исправить (1%-2% от общего количества)</a:t>
            </a:r>
            <a:r>
              <a:rPr lang="en-US" sz="1000" u="none" baseline="0" dirty="0" smtClean="0"/>
              <a:t>, </a:t>
            </a:r>
            <a:r>
              <a:rPr lang="ru-RU" sz="1000" u="none" baseline="0" dirty="0" smtClean="0"/>
              <a:t>сигнатуры</a:t>
            </a:r>
            <a:r>
              <a:rPr lang="en-US" sz="1000" u="none" baseline="0" dirty="0" smtClean="0"/>
              <a:t>, </a:t>
            </a:r>
            <a:r>
              <a:rPr lang="ru-RU" sz="1000" u="none" baseline="0" dirty="0" smtClean="0"/>
              <a:t>которые следует добавить в </a:t>
            </a:r>
            <a:r>
              <a:rPr lang="en-US" sz="1000" u="none" baseline="0" dirty="0" smtClean="0"/>
              <a:t>IPS, </a:t>
            </a:r>
            <a:r>
              <a:rPr lang="ru-RU" sz="1000" u="none" baseline="0" dirty="0" smtClean="0"/>
              <a:t>правила</a:t>
            </a:r>
            <a:r>
              <a:rPr lang="en-US" sz="1000" u="none" baseline="0" dirty="0" smtClean="0"/>
              <a:t>, </a:t>
            </a:r>
            <a:r>
              <a:rPr lang="ru-RU" sz="1000" u="none" baseline="0" dirty="0" smtClean="0"/>
              <a:t>которые следует изменить на </a:t>
            </a:r>
            <a:r>
              <a:rPr lang="en-US" sz="1000" u="none" baseline="0" dirty="0" smtClean="0"/>
              <a:t>FW etc.;</a:t>
            </a:r>
          </a:p>
          <a:p>
            <a:pPr marL="0" indent="0">
              <a:buFont typeface="Arial" pitchFamily="34" charset="0"/>
              <a:buNone/>
            </a:pPr>
            <a:r>
              <a:rPr lang="ru-RU" sz="1000" u="sng" baseline="0" dirty="0" smtClean="0"/>
              <a:t>Регулярность и безопасность</a:t>
            </a:r>
          </a:p>
          <a:p>
            <a:pPr marL="0" indent="0">
              <a:buFont typeface="Arial" pitchFamily="34" charset="0"/>
              <a:buNone/>
            </a:pPr>
            <a:r>
              <a:rPr lang="ru-RU" sz="1000" u="none" dirty="0" smtClean="0"/>
              <a:t>Распространенная технология сканирования</a:t>
            </a:r>
            <a:r>
              <a:rPr lang="ru-RU" sz="1000" u="none" baseline="0" dirty="0" smtClean="0"/>
              <a:t> объектов информационной инфраструктуры имеет ряд ограничений</a:t>
            </a:r>
            <a:r>
              <a:rPr lang="en-US" sz="1000" u="none" baseline="0" dirty="0" smtClean="0"/>
              <a:t>. </a:t>
            </a:r>
            <a:r>
              <a:rPr lang="ru-RU" sz="1000" u="none" baseline="0" dirty="0" smtClean="0"/>
              <a:t>А именно – активное сканирование</a:t>
            </a:r>
            <a:r>
              <a:rPr lang="en-US" sz="1000" u="none" baseline="0" dirty="0" smtClean="0"/>
              <a:t>, </a:t>
            </a:r>
            <a:r>
              <a:rPr lang="ru-RU" sz="1000" u="none" baseline="0" dirty="0" smtClean="0"/>
              <a:t>дающее максимально полную картину по уязвимостям</a:t>
            </a:r>
            <a:r>
              <a:rPr lang="en-US" sz="1000" u="none" baseline="0" dirty="0" smtClean="0"/>
              <a:t>:</a:t>
            </a:r>
          </a:p>
          <a:p>
            <a:pPr marL="171450" indent="-171450">
              <a:buFont typeface="Arial" pitchFamily="34" charset="0"/>
              <a:buChar char="•"/>
            </a:pPr>
            <a:r>
              <a:rPr lang="ru-RU" sz="1000" u="none" baseline="0" dirty="0" smtClean="0"/>
              <a:t>Не может применяться часто – процесс медленный</a:t>
            </a:r>
            <a:r>
              <a:rPr lang="en-US" sz="1000" u="none" baseline="0" dirty="0" smtClean="0"/>
              <a:t>, </a:t>
            </a:r>
            <a:r>
              <a:rPr lang="ru-RU" sz="1000" u="none" baseline="0" dirty="0" smtClean="0"/>
              <a:t>не безопасный</a:t>
            </a:r>
            <a:r>
              <a:rPr lang="en-US" sz="1000" u="none" baseline="0" dirty="0" smtClean="0"/>
              <a:t>, </a:t>
            </a:r>
            <a:r>
              <a:rPr lang="ru-RU" sz="1000" u="none" baseline="0" dirty="0" smtClean="0"/>
              <a:t>загружающий сеть и объекты сканирования</a:t>
            </a:r>
            <a:r>
              <a:rPr lang="en-US" sz="1000" u="none" baseline="0" dirty="0" smtClean="0"/>
              <a:t>;</a:t>
            </a:r>
          </a:p>
          <a:p>
            <a:pPr marL="171450" indent="-171450">
              <a:buFont typeface="Arial" pitchFamily="34" charset="0"/>
              <a:buChar char="•"/>
            </a:pPr>
            <a:r>
              <a:rPr lang="ru-RU" sz="1000" u="none" baseline="0" dirty="0" smtClean="0"/>
              <a:t>В ряде случаев не может использоваться в принципе</a:t>
            </a:r>
            <a:r>
              <a:rPr lang="en-US" sz="1000" u="none" baseline="0" dirty="0" smtClean="0"/>
              <a:t> (</a:t>
            </a:r>
            <a:r>
              <a:rPr lang="ru-RU" sz="1000" u="none" baseline="0" dirty="0" smtClean="0"/>
              <a:t>критичные для бизнеса элементы инфраструктуры)</a:t>
            </a:r>
            <a:r>
              <a:rPr lang="en-US" sz="1000" u="none" baseline="0" dirty="0" smtClean="0"/>
              <a:t>;</a:t>
            </a:r>
          </a:p>
          <a:p>
            <a:pPr marL="0" indent="0">
              <a:buFont typeface="Arial" pitchFamily="34" charset="0"/>
              <a:buNone/>
            </a:pPr>
            <a:r>
              <a:rPr lang="ru-RU" sz="1000" u="none" baseline="0" dirty="0" smtClean="0"/>
              <a:t>Что предлагает </a:t>
            </a:r>
            <a:r>
              <a:rPr lang="en-US" sz="1000" u="none" baseline="0" dirty="0" smtClean="0"/>
              <a:t>SBV. </a:t>
            </a:r>
            <a:r>
              <a:rPr lang="ru-RU" sz="1000" u="none" baseline="0" dirty="0" smtClean="0"/>
              <a:t>Достаточно информативной является информация от </a:t>
            </a:r>
            <a:r>
              <a:rPr lang="en-US" sz="1000" u="none" baseline="0" dirty="0" smtClean="0"/>
              <a:t>MS WSUS  (Windows Server Update Service) </a:t>
            </a:r>
            <a:r>
              <a:rPr lang="ru-RU" sz="1000" u="none" baseline="0" dirty="0" smtClean="0"/>
              <a:t>и </a:t>
            </a:r>
            <a:r>
              <a:rPr lang="en-US" sz="1000" u="none" baseline="0" dirty="0" smtClean="0"/>
              <a:t>SCCM (System Center Configuration Manager). </a:t>
            </a:r>
            <a:r>
              <a:rPr lang="ru-RU" sz="1000" u="none" baseline="0" dirty="0" smtClean="0"/>
              <a:t>Используя информацию из указанных источников можно выполнять безопасный и сколь угодно регулярный анализ рисков и получать достоверную информацию о защищенности интересующих бизнес-активов</a:t>
            </a:r>
            <a:r>
              <a:rPr lang="en-US" sz="1000" u="none" baseline="0" dirty="0" smtClean="0"/>
              <a:t>. </a:t>
            </a:r>
            <a:r>
              <a:rPr lang="ru-RU" sz="1000" u="none" baseline="0" dirty="0" smtClean="0"/>
              <a:t>Более точный анализ логично выполнять с регулярностью активного сканирования</a:t>
            </a:r>
            <a:r>
              <a:rPr lang="en-US" sz="1000" u="none" baseline="0" dirty="0" smtClean="0"/>
              <a:t>. </a:t>
            </a:r>
            <a:endParaRPr lang="ru-RU" sz="1000" u="none" baseline="0" dirty="0" smtClean="0"/>
          </a:p>
          <a:p>
            <a:pPr marL="0" indent="0">
              <a:buFont typeface="Arial" pitchFamily="34" charset="0"/>
              <a:buNone/>
            </a:pPr>
            <a:r>
              <a:rPr lang="ru-RU" sz="1000" u="none" baseline="0" dirty="0" smtClean="0"/>
              <a:t>Примером регулярного анализа является анализ глобальной информационной инфраструктуры </a:t>
            </a:r>
            <a:r>
              <a:rPr lang="en-US" sz="1000" u="none" baseline="0" dirty="0" smtClean="0"/>
              <a:t>City Group. </a:t>
            </a:r>
            <a:r>
              <a:rPr lang="ru-RU" sz="1000" u="none" baseline="0" dirty="0" smtClean="0"/>
              <a:t>Ежедневно анализируется система из порядка 500</a:t>
            </a:r>
            <a:r>
              <a:rPr lang="en-US" sz="1000" u="none" baseline="0" dirty="0" smtClean="0"/>
              <a:t>K </a:t>
            </a:r>
            <a:r>
              <a:rPr lang="ru-RU" sz="1000" u="none" baseline="0" dirty="0" smtClean="0"/>
              <a:t>хостов</a:t>
            </a:r>
            <a:r>
              <a:rPr lang="en-US" sz="1000" u="none" baseline="0" dirty="0" smtClean="0"/>
              <a:t>.</a:t>
            </a:r>
          </a:p>
          <a:p>
            <a:pPr marL="0" indent="0">
              <a:buFont typeface="Arial" pitchFamily="34" charset="0"/>
              <a:buNone/>
            </a:pPr>
            <a:r>
              <a:rPr lang="ru-RU" sz="1000" u="sng" baseline="0" dirty="0" smtClean="0"/>
              <a:t>Полезность как для ИТ</a:t>
            </a:r>
            <a:r>
              <a:rPr lang="en-US" sz="1000" u="sng" baseline="0" dirty="0" smtClean="0"/>
              <a:t>, </a:t>
            </a:r>
            <a:r>
              <a:rPr lang="ru-RU" sz="1000" u="sng" baseline="0" dirty="0" smtClean="0"/>
              <a:t>так и для безопасности</a:t>
            </a:r>
          </a:p>
          <a:p>
            <a:pPr marL="0" indent="0">
              <a:buFont typeface="Arial" pitchFamily="34" charset="0"/>
              <a:buNone/>
            </a:pPr>
            <a:r>
              <a:rPr lang="ru-RU" sz="1000" u="none" baseline="0" dirty="0" smtClean="0"/>
              <a:t>В чем польза ИТ</a:t>
            </a:r>
            <a:r>
              <a:rPr lang="en-US" sz="1000" u="none" baseline="0" dirty="0" smtClean="0"/>
              <a:t>:</a:t>
            </a:r>
          </a:p>
          <a:p>
            <a:pPr marL="171450" indent="-171450">
              <a:buFont typeface="Arial" pitchFamily="34" charset="0"/>
              <a:buChar char="•"/>
            </a:pPr>
            <a:r>
              <a:rPr lang="ru-RU" sz="1000" u="none" baseline="0" dirty="0" smtClean="0"/>
              <a:t>Безопасность внедряется </a:t>
            </a:r>
            <a:r>
              <a:rPr lang="en-US" sz="1000" u="none" baseline="0" dirty="0" smtClean="0"/>
              <a:t>“</a:t>
            </a:r>
            <a:r>
              <a:rPr lang="ru-RU" sz="1000" u="none" baseline="0" dirty="0" smtClean="0"/>
              <a:t>точечно</a:t>
            </a:r>
            <a:r>
              <a:rPr lang="en-US" sz="1000" u="none" baseline="0" dirty="0" smtClean="0"/>
              <a:t>” – </a:t>
            </a:r>
            <a:r>
              <a:rPr lang="ru-RU" sz="1000" u="none" baseline="0" dirty="0" smtClean="0"/>
              <a:t>выполняются только действия</a:t>
            </a:r>
            <a:r>
              <a:rPr lang="en-US" sz="1000" u="none" baseline="0" dirty="0" smtClean="0"/>
              <a:t>, </a:t>
            </a:r>
            <a:r>
              <a:rPr lang="ru-RU" sz="1000" u="none" baseline="0" dirty="0" smtClean="0"/>
              <a:t>связанные с конкретными рисками – влияние на ИТ инфраструктуру минимально</a:t>
            </a:r>
            <a:r>
              <a:rPr lang="en-US" sz="1000" u="none" baseline="0" dirty="0" smtClean="0"/>
              <a:t>;</a:t>
            </a:r>
          </a:p>
          <a:p>
            <a:pPr marL="171450" indent="-171450">
              <a:buFont typeface="Arial" pitchFamily="34" charset="0"/>
              <a:buChar char="•"/>
            </a:pPr>
            <a:r>
              <a:rPr lang="ru-RU" sz="1000" u="none" baseline="0" dirty="0" smtClean="0"/>
              <a:t>Потенциально опасные действия (активное сканирование) сведены к необходимому минимуму</a:t>
            </a:r>
            <a:r>
              <a:rPr lang="en-US" sz="1000" u="none" baseline="0" dirty="0" smtClean="0"/>
              <a:t>;</a:t>
            </a:r>
          </a:p>
          <a:p>
            <a:pPr marL="171450" indent="-171450">
              <a:buFont typeface="Arial" pitchFamily="34" charset="0"/>
              <a:buChar char="•"/>
            </a:pPr>
            <a:r>
              <a:rPr lang="ru-RU" sz="1000" u="none" baseline="0" dirty="0" smtClean="0"/>
              <a:t>Появляется возможность прогнозирования влияния изменения конфигураций элементов инфраструктуры как на защищенность бизнес-активов</a:t>
            </a:r>
            <a:r>
              <a:rPr lang="en-US" sz="1000" u="none" baseline="0" dirty="0" smtClean="0"/>
              <a:t>, </a:t>
            </a:r>
            <a:r>
              <a:rPr lang="ru-RU" sz="1000" u="none" baseline="0" dirty="0" smtClean="0"/>
              <a:t>так и на существующие в компании бизнес процессы</a:t>
            </a:r>
            <a:r>
              <a:rPr lang="en-US" sz="1000" u="none" baseline="0" dirty="0" smtClean="0"/>
              <a:t>;</a:t>
            </a:r>
          </a:p>
          <a:p>
            <a:pPr marL="171450" indent="-171450">
              <a:buFont typeface="Arial" pitchFamily="34" charset="0"/>
              <a:buChar char="•"/>
            </a:pPr>
            <a:r>
              <a:rPr lang="ru-RU" sz="1000" u="none" baseline="0" dirty="0" smtClean="0"/>
              <a:t>Полезность</a:t>
            </a:r>
            <a:r>
              <a:rPr lang="en-US" sz="1000" u="none" baseline="0" dirty="0" smtClean="0"/>
              <a:t>, </a:t>
            </a:r>
            <a:r>
              <a:rPr lang="ru-RU" sz="1000" u="none" baseline="0" dirty="0" smtClean="0"/>
              <a:t>связанная с сетевой инфраструктурой</a:t>
            </a:r>
            <a:r>
              <a:rPr lang="en-US" sz="1000" u="none" baseline="0" dirty="0" smtClean="0"/>
              <a:t>, </a:t>
            </a:r>
            <a:r>
              <a:rPr lang="ru-RU" sz="1000" u="none" baseline="0" dirty="0" smtClean="0"/>
              <a:t>будет аргументирована в описании </a:t>
            </a:r>
            <a:r>
              <a:rPr lang="en-US" sz="1000" u="none" baseline="0" dirty="0" smtClean="0"/>
              <a:t>Network Assurance </a:t>
            </a:r>
            <a:r>
              <a:rPr lang="ru-RU" sz="1000" u="none" baseline="0" dirty="0" smtClean="0"/>
              <a:t>далее по презентации</a:t>
            </a:r>
            <a:r>
              <a:rPr lang="en-US" sz="1000" u="none" baseline="0" dirty="0" smtClean="0"/>
              <a:t>;</a:t>
            </a:r>
          </a:p>
          <a:p>
            <a:pPr marL="0" indent="0">
              <a:buFont typeface="Arial" pitchFamily="34" charset="0"/>
              <a:buNone/>
            </a:pPr>
            <a:r>
              <a:rPr lang="ru-RU" sz="1000" u="sng" baseline="0" dirty="0" smtClean="0"/>
              <a:t>Масштабируемость без ограничений</a:t>
            </a:r>
          </a:p>
          <a:p>
            <a:pPr marL="171450" indent="-171450">
              <a:buFont typeface="Arial" pitchFamily="34" charset="0"/>
              <a:buChar char="•"/>
            </a:pPr>
            <a:r>
              <a:rPr lang="ru-RU" sz="1000" u="none" baseline="0" dirty="0" smtClean="0"/>
              <a:t>Решение неограниченно масштабируется</a:t>
            </a:r>
            <a:r>
              <a:rPr lang="en-US" sz="1000" u="none" baseline="0" dirty="0" smtClean="0"/>
              <a:t>. </a:t>
            </a:r>
            <a:r>
              <a:rPr lang="ru-RU" sz="1000" u="none" baseline="0" dirty="0" smtClean="0"/>
              <a:t>В качестве примера приводим ту же </a:t>
            </a:r>
            <a:r>
              <a:rPr lang="en-US" sz="1000" u="none" baseline="0" dirty="0" smtClean="0"/>
              <a:t>City Group </a:t>
            </a:r>
            <a:r>
              <a:rPr lang="ru-RU" sz="1000" u="none" baseline="0" dirty="0" smtClean="0"/>
              <a:t>с порядка 500</a:t>
            </a:r>
            <a:r>
              <a:rPr lang="en-US" sz="1000" u="none" baseline="0" dirty="0" smtClean="0"/>
              <a:t>K </a:t>
            </a:r>
            <a:r>
              <a:rPr lang="ru-RU" sz="1000" u="none" baseline="0" dirty="0" smtClean="0"/>
              <a:t>хостов</a:t>
            </a:r>
            <a:r>
              <a:rPr lang="en-US" sz="1000" u="none" baseline="0" dirty="0" smtClean="0"/>
              <a:t>, </a:t>
            </a:r>
            <a:r>
              <a:rPr lang="ru-RU" sz="1000" u="none" baseline="0" dirty="0" smtClean="0"/>
              <a:t>либо </a:t>
            </a:r>
            <a:r>
              <a:rPr lang="en-US" sz="1000" u="none" baseline="0" dirty="0" smtClean="0"/>
              <a:t>British Telecom </a:t>
            </a:r>
            <a:r>
              <a:rPr lang="ru-RU" sz="1000" u="none" baseline="0" dirty="0" smtClean="0"/>
              <a:t>с количеством хостов сильно большим</a:t>
            </a:r>
            <a:r>
              <a:rPr lang="en-US" sz="1000" u="none" baseline="0" dirty="0" smtClean="0"/>
              <a:t>;</a:t>
            </a:r>
          </a:p>
          <a:p>
            <a:pPr marL="0" indent="0">
              <a:buFont typeface="Arial" pitchFamily="34" charset="0"/>
              <a:buNone/>
            </a:pPr>
            <a:r>
              <a:rPr lang="ru-RU" sz="1000" u="sng" baseline="0" dirty="0" smtClean="0"/>
              <a:t>Широкие аналитические возможности (по элементам решения)</a:t>
            </a:r>
          </a:p>
          <a:p>
            <a:pPr marL="171450" indent="-171450">
              <a:buFont typeface="Arial" pitchFamily="34" charset="0"/>
              <a:buChar char="•"/>
            </a:pPr>
            <a:r>
              <a:rPr lang="ru-RU" sz="1000" u="none" baseline="0" dirty="0" smtClean="0"/>
              <a:t>Векторы рисков</a:t>
            </a:r>
            <a:r>
              <a:rPr lang="en-US" sz="1000" u="none" baseline="0" dirty="0" smtClean="0"/>
              <a:t> </a:t>
            </a:r>
            <a:r>
              <a:rPr lang="ru-RU" sz="1000" u="none" baseline="0" dirty="0" smtClean="0"/>
              <a:t>к интересующим бизнес-активам</a:t>
            </a:r>
            <a:r>
              <a:rPr lang="en-US" sz="1000" u="none" baseline="0" dirty="0" smtClean="0"/>
              <a:t>;</a:t>
            </a:r>
          </a:p>
          <a:p>
            <a:pPr marL="171450" indent="-171450">
              <a:buFont typeface="Arial" pitchFamily="34" charset="0"/>
              <a:buChar char="•"/>
            </a:pPr>
            <a:r>
              <a:rPr lang="en-US" sz="1000" u="none" baseline="0" dirty="0" smtClean="0"/>
              <a:t>Dashboard </a:t>
            </a:r>
            <a:r>
              <a:rPr lang="ru-RU" sz="1000" u="none" baseline="0" dirty="0" smtClean="0"/>
              <a:t>с подробной информацией по текущему состоянию дел с угрозами</a:t>
            </a:r>
            <a:r>
              <a:rPr lang="en-US" sz="1000" u="none" baseline="0" dirty="0" smtClean="0"/>
              <a:t>,</a:t>
            </a:r>
            <a:r>
              <a:rPr lang="ru-RU" sz="1000" u="none" baseline="0" dirty="0" smtClean="0"/>
              <a:t> уязвимостями</a:t>
            </a:r>
            <a:r>
              <a:rPr lang="en-US" sz="1000" u="none" baseline="0" dirty="0" smtClean="0"/>
              <a:t>, </a:t>
            </a:r>
            <a:r>
              <a:rPr lang="ru-RU" sz="1000" u="none" baseline="0" dirty="0" smtClean="0"/>
              <a:t>рисками </a:t>
            </a:r>
            <a:r>
              <a:rPr lang="en-US" sz="1000" u="none" baseline="0" dirty="0" smtClean="0"/>
              <a:t>etc;</a:t>
            </a:r>
          </a:p>
          <a:p>
            <a:pPr marL="171450" indent="-171450">
              <a:buFont typeface="Arial" pitchFamily="34" charset="0"/>
              <a:buChar char="•"/>
            </a:pPr>
            <a:r>
              <a:rPr lang="ru-RU" sz="1000" u="none" baseline="0" dirty="0" smtClean="0"/>
              <a:t>Тренды</a:t>
            </a:r>
            <a:r>
              <a:rPr lang="en-US" sz="1000" u="none" baseline="0" dirty="0" smtClean="0"/>
              <a:t>;</a:t>
            </a:r>
          </a:p>
          <a:p>
            <a:pPr marL="171450" indent="-171450">
              <a:buFont typeface="Arial" pitchFamily="34" charset="0"/>
              <a:buChar char="•"/>
            </a:pPr>
            <a:r>
              <a:rPr lang="ru-RU" sz="1000" u="none" baseline="0" dirty="0" smtClean="0"/>
              <a:t>Возможности использования с </a:t>
            </a:r>
            <a:r>
              <a:rPr lang="en-US" sz="1000" u="none" baseline="0" dirty="0" smtClean="0"/>
              <a:t>SIEM;</a:t>
            </a:r>
            <a:r>
              <a:rPr lang="ru-RU" sz="1000" u="none" baseline="0" dirty="0" smtClean="0"/>
              <a:t> </a:t>
            </a:r>
          </a:p>
          <a:p>
            <a:pPr marL="171450" indent="-171450">
              <a:buFont typeface="Arial" pitchFamily="34" charset="0"/>
              <a:buChar char="•"/>
            </a:pPr>
            <a:endParaRPr lang="ru-RU" sz="1000" u="none" baseline="0" dirty="0" smtClean="0"/>
          </a:p>
          <a:p>
            <a:pPr marL="0" indent="0">
              <a:buFont typeface="Arial" pitchFamily="34" charset="0"/>
              <a:buNone/>
            </a:pPr>
            <a:endParaRPr lang="en-US" sz="1000" u="none" dirty="0"/>
          </a:p>
        </p:txBody>
      </p:sp>
      <p:sp>
        <p:nvSpPr>
          <p:cNvPr id="4" name="Slide Number Placeholder 3"/>
          <p:cNvSpPr>
            <a:spLocks noGrp="1"/>
          </p:cNvSpPr>
          <p:nvPr>
            <p:ph type="sldNum" sz="quarter" idx="10"/>
          </p:nvPr>
        </p:nvSpPr>
        <p:spPr/>
        <p:txBody>
          <a:bodyPr/>
          <a:lstStyle/>
          <a:p>
            <a:fld id="{2659CF5C-A18B-A045-9BAD-3AA723B446AC}" type="slidenum">
              <a:rPr lang="en-US" smtClean="0"/>
              <a:pPr/>
              <a:t>3</a:t>
            </a:fld>
            <a:endParaRPr lang="en-US"/>
          </a:p>
        </p:txBody>
      </p:sp>
    </p:spTree>
    <p:extLst>
      <p:ext uri="{BB962C8B-B14F-4D97-AF65-F5344CB8AC3E}">
        <p14:creationId xmlns:p14="http://schemas.microsoft.com/office/powerpoint/2010/main" val="127182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Для оперативного обеспечения растущих потребностей бизнеса необходимо иметь соответствующую систему управления рисками</a:t>
            </a:r>
            <a:r>
              <a:rPr lang="en-US" baseline="0" dirty="0" smtClean="0"/>
              <a:t>. </a:t>
            </a:r>
            <a:r>
              <a:rPr lang="ru-RU" baseline="0" dirty="0" smtClean="0"/>
              <a:t>Служба безопасности должна быть готова оценить каждое бизнес-требование и обеспечить безопасность при его выполнении</a:t>
            </a:r>
            <a:r>
              <a:rPr lang="en-US" baseline="0" dirty="0" smtClean="0"/>
              <a:t>. </a:t>
            </a:r>
            <a:r>
              <a:rPr lang="ru-RU" baseline="0" dirty="0" smtClean="0"/>
              <a:t>Для адекватного выявления рисков необходимо четкое понимание</a:t>
            </a:r>
            <a:r>
              <a:rPr lang="en-US" baseline="0" dirty="0" smtClean="0"/>
              <a:t> </a:t>
            </a:r>
            <a:r>
              <a:rPr lang="ru-RU" baseline="0" dirty="0" smtClean="0"/>
              <a:t>существующих угроз (системы управления патчами</a:t>
            </a:r>
            <a:r>
              <a:rPr lang="en-US" baseline="0" dirty="0" smtClean="0"/>
              <a:t>, </a:t>
            </a:r>
            <a:r>
              <a:rPr lang="ru-RU" baseline="0" dirty="0" smtClean="0"/>
              <a:t>сканеры безопасности</a:t>
            </a:r>
            <a:r>
              <a:rPr lang="en-US" baseline="0" dirty="0" smtClean="0"/>
              <a:t>, </a:t>
            </a:r>
            <a:r>
              <a:rPr lang="ru-RU" baseline="0" dirty="0" smtClean="0"/>
              <a:t>контроль конфигураций </a:t>
            </a:r>
            <a:r>
              <a:rPr lang="en-US" baseline="0" dirty="0" smtClean="0"/>
              <a:t>etc.), </a:t>
            </a:r>
            <a:r>
              <a:rPr lang="ru-RU" baseline="0" dirty="0" smtClean="0"/>
              <a:t>состояния информационной инфраструктуры (конфигурации сетеобразующего оборудования (3 уровень модели </a:t>
            </a:r>
            <a:r>
              <a:rPr lang="en-US" baseline="0" dirty="0" smtClean="0"/>
              <a:t>OSI), </a:t>
            </a:r>
            <a:r>
              <a:rPr lang="ru-RU" baseline="0" dirty="0" smtClean="0"/>
              <a:t>последствий воздействия на защищаемые активы</a:t>
            </a:r>
            <a:r>
              <a:rPr lang="en-US" baseline="0" dirty="0" smtClean="0"/>
              <a:t>.</a:t>
            </a:r>
          </a:p>
          <a:p>
            <a:endParaRPr lang="en-US" baseline="0" dirty="0" smtClean="0"/>
          </a:p>
          <a:p>
            <a:r>
              <a:rPr lang="ru-RU" baseline="0" dirty="0" smtClean="0"/>
              <a:t>Анализ рисков должен стать рутинной (в хорошем смысле) процедурой</a:t>
            </a:r>
            <a:r>
              <a:rPr lang="en-US" baseline="0" dirty="0" smtClean="0"/>
              <a:t>, </a:t>
            </a:r>
            <a:r>
              <a:rPr lang="ru-RU" baseline="0" dirty="0" smtClean="0"/>
              <a:t>предваряющей ежедневные операции</a:t>
            </a:r>
            <a:r>
              <a:rPr lang="en-US" baseline="0" dirty="0" smtClean="0"/>
              <a:t>, </a:t>
            </a:r>
            <a:r>
              <a:rPr lang="ru-RU" baseline="0" dirty="0" smtClean="0"/>
              <a:t>такие как – планирование изменений в сети</a:t>
            </a:r>
            <a:r>
              <a:rPr lang="en-US" baseline="0" dirty="0" smtClean="0"/>
              <a:t>, </a:t>
            </a:r>
            <a:r>
              <a:rPr lang="ru-RU" baseline="0" dirty="0" smtClean="0"/>
              <a:t>принятие решений из области информационной безопасности</a:t>
            </a:r>
            <a:r>
              <a:rPr lang="en-US" baseline="0" dirty="0" smtClean="0"/>
              <a:t>, </a:t>
            </a:r>
            <a:r>
              <a:rPr lang="ru-RU" baseline="0" dirty="0" smtClean="0"/>
              <a:t>подготовку отчетов о соответствии стандартам и политикам</a:t>
            </a:r>
            <a:r>
              <a:rPr lang="en-US" baseline="0" dirty="0" smtClean="0"/>
              <a:t>.</a:t>
            </a:r>
          </a:p>
          <a:p>
            <a:r>
              <a:rPr lang="ru-RU" baseline="0" dirty="0" smtClean="0"/>
              <a:t> </a:t>
            </a:r>
            <a:endParaRPr lang="en-US" baseline="0" dirty="0" smtClean="0"/>
          </a:p>
          <a:p>
            <a:r>
              <a:rPr lang="ru-RU" baseline="0" dirty="0" smtClean="0"/>
              <a:t>Могут возникнуть вопросы от слушателей</a:t>
            </a:r>
            <a:r>
              <a:rPr lang="en-US" baseline="0" dirty="0" smtClean="0"/>
              <a:t>, </a:t>
            </a:r>
            <a:r>
              <a:rPr lang="ru-RU" baseline="0" dirty="0" smtClean="0"/>
              <a:t>ранее уже внедривших</a:t>
            </a:r>
            <a:r>
              <a:rPr lang="en-US" baseline="0" dirty="0" smtClean="0"/>
              <a:t> SIEM </a:t>
            </a:r>
            <a:r>
              <a:rPr lang="ru-RU" baseline="0" dirty="0" smtClean="0"/>
              <a:t>или сканер уязвимостей и считающих</a:t>
            </a:r>
            <a:r>
              <a:rPr lang="en-US" baseline="0" dirty="0" smtClean="0"/>
              <a:t>, </a:t>
            </a:r>
            <a:r>
              <a:rPr lang="ru-RU" baseline="0" dirty="0" smtClean="0"/>
              <a:t>что имеют все для анализа рисков</a:t>
            </a:r>
            <a:r>
              <a:rPr lang="en-US" baseline="0" dirty="0" smtClean="0"/>
              <a:t>.</a:t>
            </a:r>
            <a:r>
              <a:rPr lang="ru-RU" baseline="0" dirty="0" smtClean="0"/>
              <a:t> </a:t>
            </a:r>
            <a:endParaRPr lang="en-US" baseline="0" dirty="0" smtClean="0"/>
          </a:p>
          <a:p>
            <a:r>
              <a:rPr lang="ru-RU" baseline="0" dirty="0" smtClean="0"/>
              <a:t>Это не так потому что</a:t>
            </a:r>
            <a:r>
              <a:rPr lang="en-US" baseline="0" dirty="0" smtClean="0"/>
              <a:t>: </a:t>
            </a:r>
          </a:p>
          <a:p>
            <a:r>
              <a:rPr lang="en-US" baseline="0" dirty="0" smtClean="0"/>
              <a:t>SIEM – </a:t>
            </a:r>
            <a:r>
              <a:rPr lang="ru-RU" baseline="0" dirty="0" smtClean="0"/>
              <a:t>реактивная система</a:t>
            </a:r>
            <a:r>
              <a:rPr lang="en-US" baseline="0" dirty="0" smtClean="0"/>
              <a:t>, </a:t>
            </a:r>
            <a:r>
              <a:rPr lang="ru-RU" baseline="0" dirty="0" smtClean="0"/>
              <a:t>сообщающая о состоявшихся событиях</a:t>
            </a:r>
            <a:r>
              <a:rPr lang="en-US" baseline="0" dirty="0" smtClean="0"/>
              <a:t>, </a:t>
            </a:r>
            <a:r>
              <a:rPr lang="ru-RU" baseline="0" dirty="0" smtClean="0"/>
              <a:t>связанных с угрозами</a:t>
            </a:r>
            <a:r>
              <a:rPr lang="en-US" baseline="0" dirty="0" smtClean="0"/>
              <a:t>, </a:t>
            </a:r>
            <a:r>
              <a:rPr lang="ru-RU" baseline="0" dirty="0" smtClean="0"/>
              <a:t>вне контекста</a:t>
            </a:r>
            <a:r>
              <a:rPr lang="en-US" baseline="0" dirty="0" smtClean="0"/>
              <a:t> </a:t>
            </a:r>
            <a:r>
              <a:rPr lang="ru-RU" baseline="0" dirty="0" smtClean="0"/>
              <a:t>и не способная показать степень воздействия на защищаемый объект</a:t>
            </a:r>
            <a:r>
              <a:rPr lang="en-US" baseline="0" dirty="0" smtClean="0"/>
              <a:t>;</a:t>
            </a:r>
          </a:p>
          <a:p>
            <a:r>
              <a:rPr lang="ru-RU" baseline="0" dirty="0" smtClean="0"/>
              <a:t>Сканер уязвимости</a:t>
            </a:r>
            <a:r>
              <a:rPr lang="en-US" baseline="0" dirty="0" smtClean="0"/>
              <a:t> </a:t>
            </a:r>
            <a:r>
              <a:rPr lang="ru-RU" baseline="0" dirty="0" smtClean="0"/>
              <a:t>выдает</a:t>
            </a:r>
            <a:r>
              <a:rPr lang="en-US" baseline="0" dirty="0" smtClean="0"/>
              <a:t> </a:t>
            </a:r>
            <a:r>
              <a:rPr lang="ru-RU" baseline="0" dirty="0" smtClean="0"/>
              <a:t>огромный объем информации</a:t>
            </a:r>
            <a:r>
              <a:rPr lang="en-US" baseline="0" dirty="0" smtClean="0"/>
              <a:t>, </a:t>
            </a:r>
            <a:r>
              <a:rPr lang="ru-RU" baseline="0" dirty="0" smtClean="0"/>
              <a:t>часто недостаточно актуальной в силу проблем</a:t>
            </a:r>
            <a:r>
              <a:rPr lang="en-US" baseline="0" dirty="0" smtClean="0"/>
              <a:t>, </a:t>
            </a:r>
            <a:r>
              <a:rPr lang="ru-RU" baseline="0" dirty="0" smtClean="0"/>
              <a:t>связанных с активным сканированием</a:t>
            </a:r>
            <a:r>
              <a:rPr lang="en-US" baseline="0" dirty="0" smtClean="0"/>
              <a:t>, </a:t>
            </a:r>
            <a:r>
              <a:rPr lang="ru-RU" baseline="0" dirty="0" smtClean="0"/>
              <a:t>которая никак не привязана к сети и не может быть использована при подготовке плана работ по минимизации рисков</a:t>
            </a:r>
            <a:r>
              <a:rPr lang="en-US" baseline="0" dirty="0" smtClean="0"/>
              <a:t>. </a:t>
            </a:r>
            <a:r>
              <a:rPr lang="ru-RU" baseline="0" dirty="0" smtClean="0"/>
              <a:t>Не может потому</a:t>
            </a:r>
            <a:r>
              <a:rPr lang="en-US" baseline="0" dirty="0" smtClean="0"/>
              <a:t>, </a:t>
            </a:r>
            <a:r>
              <a:rPr lang="ru-RU" baseline="0" dirty="0" smtClean="0"/>
              <a:t>что критическая вне сетевого контекста уязвимость может быть существенно менее опасна</a:t>
            </a:r>
            <a:r>
              <a:rPr lang="en-US" baseline="0" dirty="0" smtClean="0"/>
              <a:t>, </a:t>
            </a:r>
            <a:r>
              <a:rPr lang="ru-RU" baseline="0" dirty="0" smtClean="0"/>
              <a:t>чем уязвимость среднего уровня в контексте</a:t>
            </a:r>
            <a:r>
              <a:rPr lang="en-US" baseline="0" dirty="0" smtClean="0"/>
              <a:t>. </a:t>
            </a:r>
            <a:r>
              <a:rPr lang="ru-RU" baseline="0" dirty="0" smtClean="0"/>
              <a:t>Пример – все пути доступа к хосту с критической уязвимостью из не доверенной среды закрыты правилами на МЭ</a:t>
            </a:r>
            <a:r>
              <a:rPr lang="en-US" baseline="0" dirty="0" smtClean="0"/>
              <a:t>.</a:t>
            </a:r>
            <a:r>
              <a:rPr lang="ru-RU" baseline="0" dirty="0" smtClean="0"/>
              <a:t> Риски от нее – минимальны</a:t>
            </a:r>
            <a:r>
              <a:rPr lang="en-US" baseline="0" dirty="0" smtClean="0"/>
              <a:t>. </a:t>
            </a:r>
            <a:r>
              <a:rPr lang="ru-RU" baseline="0" dirty="0" smtClean="0"/>
              <a:t>И напротив – доступ к хосту с уязвимостью среднего уровня возможен из не доверенной среды</a:t>
            </a:r>
            <a:r>
              <a:rPr lang="en-US" baseline="0" dirty="0" smtClean="0"/>
              <a:t>. </a:t>
            </a:r>
            <a:r>
              <a:rPr lang="ru-RU" baseline="0" dirty="0" smtClean="0"/>
              <a:t>Соответственно</a:t>
            </a:r>
            <a:r>
              <a:rPr lang="en-US" baseline="0" dirty="0" smtClean="0"/>
              <a:t>, </a:t>
            </a:r>
            <a:r>
              <a:rPr lang="ru-RU" baseline="0" dirty="0" smtClean="0"/>
              <a:t>уязвимостью можно воспользоваться и риск существенно выше</a:t>
            </a:r>
            <a:r>
              <a:rPr lang="en-US" baseline="0" dirty="0" smtClean="0"/>
              <a:t>.</a:t>
            </a:r>
          </a:p>
        </p:txBody>
      </p:sp>
      <p:sp>
        <p:nvSpPr>
          <p:cNvPr id="4" name="Slide Number Placeholder 3"/>
          <p:cNvSpPr>
            <a:spLocks noGrp="1"/>
          </p:cNvSpPr>
          <p:nvPr>
            <p:ph type="sldNum" sz="quarter" idx="10"/>
          </p:nvPr>
        </p:nvSpPr>
        <p:spPr/>
        <p:txBody>
          <a:bodyPr/>
          <a:lstStyle/>
          <a:p>
            <a:fld id="{0A23992A-6084-DB4D-A126-AF41AB725B76}" type="slidenum">
              <a:rPr lang="en-US" smtClean="0"/>
              <a:pPr/>
              <a:t>4</a:t>
            </a:fld>
            <a:endParaRPr lang="en-US" dirty="0"/>
          </a:p>
        </p:txBody>
      </p:sp>
    </p:spTree>
    <p:extLst>
      <p:ext uri="{BB962C8B-B14F-4D97-AF65-F5344CB8AC3E}">
        <p14:creationId xmlns:p14="http://schemas.microsoft.com/office/powerpoint/2010/main" val="249751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i="0" dirty="0" smtClean="0"/>
              <a:t>Версия </a:t>
            </a:r>
            <a:r>
              <a:rPr lang="en-US" i="0" dirty="0" smtClean="0"/>
              <a:t>Gartner – “Quote about network topology,</a:t>
            </a:r>
            <a:r>
              <a:rPr lang="en-US" i="0" baseline="0" dirty="0" smtClean="0"/>
              <a:t> prioritizing vulnerabilities”</a:t>
            </a:r>
          </a:p>
          <a:p>
            <a:r>
              <a:rPr lang="ru-RU" i="0" baseline="0" dirty="0" smtClean="0"/>
              <a:t>Волшебного квадрата </a:t>
            </a:r>
            <a:r>
              <a:rPr lang="en-US" i="0" baseline="0" dirty="0" smtClean="0"/>
              <a:t>Gartner </a:t>
            </a:r>
            <a:r>
              <a:rPr lang="ru-RU" i="0" baseline="0" dirty="0" smtClean="0"/>
              <a:t>пока нет</a:t>
            </a:r>
            <a:r>
              <a:rPr lang="en-US" i="0" baseline="0" dirty="0" smtClean="0"/>
              <a:t>, </a:t>
            </a:r>
            <a:r>
              <a:rPr lang="ru-RU" i="0" baseline="0" dirty="0" smtClean="0"/>
              <a:t>есть сравнительные оценки решений данного класса</a:t>
            </a:r>
            <a:r>
              <a:rPr lang="en-US" i="0" baseline="0" dirty="0" smtClean="0"/>
              <a:t>. </a:t>
            </a:r>
            <a:r>
              <a:rPr lang="ru-RU" i="0" baseline="0" dirty="0" smtClean="0"/>
              <a:t>Однако появление соответствующего квадрата возможно уже по итогам текущего года</a:t>
            </a:r>
            <a:r>
              <a:rPr lang="en-US" i="0" baseline="0" dirty="0" smtClean="0"/>
              <a:t>.</a:t>
            </a:r>
          </a:p>
          <a:p>
            <a:endParaRPr lang="en-US" baseline="0" dirty="0" smtClean="0"/>
          </a:p>
          <a:p>
            <a:r>
              <a:rPr lang="en-US" baseline="0" dirty="0" smtClean="0"/>
              <a:t>Skybox Security – </a:t>
            </a:r>
            <a:r>
              <a:rPr lang="ru-RU" baseline="0" dirty="0" smtClean="0"/>
              <a:t>компания с более чем 10-летней историей – признанный лидер в области проактивного управления рисками</a:t>
            </a:r>
            <a:r>
              <a:rPr lang="en-US" baseline="0" dirty="0" smtClean="0"/>
              <a:t>. </a:t>
            </a:r>
            <a:r>
              <a:rPr lang="ru-RU" baseline="0" dirty="0" smtClean="0"/>
              <a:t>С помощью инструментария</a:t>
            </a:r>
            <a:r>
              <a:rPr lang="en-US" baseline="0" dirty="0" smtClean="0"/>
              <a:t>, </a:t>
            </a:r>
            <a:r>
              <a:rPr lang="ru-RU" baseline="0" dirty="0" smtClean="0"/>
              <a:t>предоставляемого </a:t>
            </a:r>
            <a:r>
              <a:rPr lang="en-US" baseline="0" dirty="0" smtClean="0"/>
              <a:t>Skybox, </a:t>
            </a:r>
            <a:r>
              <a:rPr lang="ru-RU" baseline="0" dirty="0" smtClean="0"/>
              <a:t>подразделение информационной безопасности получает возможность оперативно разобраться с рисками и эффективно их минимизировать до приемлемого уровня</a:t>
            </a:r>
            <a:r>
              <a:rPr lang="en-US" baseline="0" dirty="0" smtClean="0"/>
              <a:t>.</a:t>
            </a:r>
            <a:r>
              <a:rPr lang="ru-RU" baseline="0" dirty="0" smtClean="0"/>
              <a:t> </a:t>
            </a:r>
            <a:r>
              <a:rPr lang="en-US" baseline="0" dirty="0" smtClean="0"/>
              <a:t> </a:t>
            </a:r>
            <a:r>
              <a:rPr lang="ru-RU" baseline="0" dirty="0" smtClean="0"/>
              <a:t> </a:t>
            </a:r>
          </a:p>
          <a:p>
            <a:endParaRPr lang="en-US" baseline="0" dirty="0" smtClean="0"/>
          </a:p>
          <a:p>
            <a:r>
              <a:rPr lang="ru-RU" baseline="0" dirty="0" smtClean="0"/>
              <a:t>Решение </a:t>
            </a:r>
            <a:r>
              <a:rPr lang="en-US" baseline="0" dirty="0" smtClean="0"/>
              <a:t>Skybox </a:t>
            </a:r>
            <a:r>
              <a:rPr lang="ru-RU" baseline="0" dirty="0" smtClean="0"/>
              <a:t>используется более чем</a:t>
            </a:r>
            <a:r>
              <a:rPr lang="en-US" baseline="0" dirty="0" smtClean="0"/>
              <a:t> 300 </a:t>
            </a:r>
            <a:r>
              <a:rPr lang="ru-RU" baseline="0" dirty="0" smtClean="0"/>
              <a:t>Заказчиками</a:t>
            </a:r>
            <a:r>
              <a:rPr lang="en-US" baseline="0" dirty="0" smtClean="0"/>
              <a:t>, </a:t>
            </a:r>
            <a:r>
              <a:rPr lang="ru-RU" baseline="0" dirty="0" smtClean="0"/>
              <a:t>входящими в</a:t>
            </a:r>
            <a:r>
              <a:rPr lang="en-US" baseline="0" dirty="0" smtClean="0"/>
              <a:t> Global 2000 </a:t>
            </a:r>
            <a:r>
              <a:rPr lang="ru-RU" baseline="0" dirty="0" smtClean="0"/>
              <a:t> -  это Финансовые и</a:t>
            </a:r>
            <a:r>
              <a:rPr lang="en-US" baseline="0" dirty="0" smtClean="0"/>
              <a:t> </a:t>
            </a:r>
            <a:r>
              <a:rPr lang="ru-RU" baseline="0" dirty="0" smtClean="0"/>
              <a:t>Правительственные организации</a:t>
            </a:r>
            <a:r>
              <a:rPr lang="en-US" baseline="0" dirty="0" smtClean="0"/>
              <a:t>, </a:t>
            </a:r>
            <a:r>
              <a:rPr lang="ru-RU" baseline="0" dirty="0" smtClean="0"/>
              <a:t>компании из Энергетической и других отраслей промышленности</a:t>
            </a:r>
            <a:r>
              <a:rPr lang="en-US" baseline="0" dirty="0" smtClean="0"/>
              <a:t>. </a:t>
            </a:r>
            <a:r>
              <a:rPr lang="ru-RU" baseline="0" dirty="0" smtClean="0"/>
              <a:t>Работоспособность и эффективность решения доказана в самых сложных и комплексных сетевых инфраструктурах</a:t>
            </a:r>
            <a:r>
              <a:rPr lang="en-US" baseline="0" dirty="0" smtClean="0"/>
              <a:t>, </a:t>
            </a:r>
            <a:r>
              <a:rPr lang="ru-RU" baseline="0" dirty="0" smtClean="0"/>
              <a:t>а масштабируемость - </a:t>
            </a:r>
            <a:r>
              <a:rPr lang="en-US" baseline="0" dirty="0" smtClean="0"/>
              <a:t> </a:t>
            </a:r>
            <a:r>
              <a:rPr lang="ru-RU" baseline="0" dirty="0" smtClean="0"/>
              <a:t>работой в крупнейших корпорациях мира</a:t>
            </a:r>
            <a:r>
              <a:rPr lang="en-US" baseline="0" dirty="0" smtClean="0"/>
              <a:t>.</a:t>
            </a:r>
          </a:p>
          <a:p>
            <a:endParaRPr lang="en-US" baseline="0" dirty="0" smtClean="0"/>
          </a:p>
          <a:p>
            <a:endParaRPr lang="en-US" dirty="0" smtClean="0"/>
          </a:p>
          <a:p>
            <a:r>
              <a:rPr lang="en-US" dirty="0" smtClean="0"/>
              <a:t>Sources:</a:t>
            </a:r>
          </a:p>
          <a:p>
            <a:r>
              <a:rPr lang="en-US" dirty="0" smtClean="0"/>
              <a:t>Gartner</a:t>
            </a:r>
            <a:r>
              <a:rPr lang="en-US" baseline="0" dirty="0" smtClean="0"/>
              <a:t> quote:  Analyst Phil Schacter, report date June 2011</a:t>
            </a:r>
          </a:p>
          <a:p>
            <a:r>
              <a:rPr lang="en-US" dirty="0" smtClean="0"/>
              <a:t>Forrester quote:  Analyst John Kindervag, report date May 2012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59CF5C-A18B-A045-9BAD-3AA723B446AC}" type="slidenum">
              <a:rPr lang="en-US" smtClean="0"/>
              <a:pPr/>
              <a:t>5</a:t>
            </a:fld>
            <a:endParaRPr lang="en-US"/>
          </a:p>
        </p:txBody>
      </p:sp>
    </p:spTree>
    <p:extLst>
      <p:ext uri="{BB962C8B-B14F-4D97-AF65-F5344CB8AC3E}">
        <p14:creationId xmlns:p14="http://schemas.microsoft.com/office/powerpoint/2010/main" val="353567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i="0" baseline="0" dirty="0" smtClean="0"/>
              <a:t>Слайд в особых комментариях не нуждается</a:t>
            </a:r>
            <a:r>
              <a:rPr lang="en-US" i="0" baseline="0" dirty="0" smtClean="0"/>
              <a:t>. </a:t>
            </a:r>
            <a:r>
              <a:rPr lang="ru-RU" i="0" baseline="0" dirty="0" smtClean="0"/>
              <a:t>По мере получения разрешений на использование в презентациях у существующих Заказчиков и появления новых внедрений слайд будет пополняться новыми логотипами</a:t>
            </a:r>
            <a:r>
              <a:rPr lang="en-US" i="0" baseline="0" dirty="0" smtClean="0"/>
              <a:t>.</a:t>
            </a:r>
            <a:r>
              <a:rPr lang="ru-RU" i="0" baseline="0" dirty="0" smtClean="0"/>
              <a:t> Они будут размещены в вертикальном прямоугольнике под заголовком Компании РФ</a:t>
            </a:r>
            <a:r>
              <a:rPr lang="en-US" i="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ru-RU" i="0" baseline="0" dirty="0" smtClean="0"/>
              <a:t>Ниже по тексту – комментарии автора презентации</a:t>
            </a:r>
            <a:r>
              <a:rPr lang="en-US" i="0" baseline="0" dirty="0" smtClean="0"/>
              <a:t>.</a:t>
            </a:r>
            <a:endParaRPr lang="ru-RU"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ru-RU"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Pick a couple of example customers to mention that are aligned with the customers vertical, size of company, geographic location.  See case study slides in the backup portion of the deck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For EMEA version, you can add these in.  Additional logos will be supplied in an extra backup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t>Financial Services</a:t>
            </a:r>
            <a:r>
              <a:rPr lang="en-US" i="0" baseline="0" dirty="0" smtClean="0"/>
              <a:t> - </a:t>
            </a:r>
            <a:r>
              <a:rPr lang="en-US" i="0" dirty="0" smtClean="0"/>
              <a:t>Standard</a:t>
            </a:r>
            <a:r>
              <a:rPr lang="en-US" i="0" baseline="0" dirty="0" smtClean="0"/>
              <a:t> Chartered, </a:t>
            </a:r>
            <a:r>
              <a:rPr lang="en-US" i="0" baseline="0" dirty="0" err="1" smtClean="0"/>
              <a:t>Rabobank</a:t>
            </a:r>
            <a:r>
              <a:rPr lang="en-US" i="0" baseline="0" dirty="0" smtClean="0"/>
              <a:t>, National Australia Group, Old Mutual (Insurance), Lloyds TSB (not Lloyds Banking group logo)</a:t>
            </a: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Service providers – Everything Everywhere, Colt, T-systems, </a:t>
            </a:r>
            <a:r>
              <a:rPr lang="en-US" i="0" baseline="0" dirty="0" err="1" smtClean="0"/>
              <a:t>Telefonica</a:t>
            </a: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659CF5C-A18B-A045-9BAD-3AA723B446AC}" type="slidenum">
              <a:rPr lang="en-US" smtClean="0"/>
              <a:pPr/>
              <a:t>6</a:t>
            </a:fld>
            <a:endParaRPr lang="en-US"/>
          </a:p>
        </p:txBody>
      </p:sp>
    </p:spTree>
    <p:extLst>
      <p:ext uri="{BB962C8B-B14F-4D97-AF65-F5344CB8AC3E}">
        <p14:creationId xmlns:p14="http://schemas.microsoft.com/office/powerpoint/2010/main" val="130128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8650" rtl="0" eaLnBrk="1" fontAlgn="auto" latinLnBrk="0" hangingPunct="1">
              <a:lnSpc>
                <a:spcPct val="100000"/>
              </a:lnSpc>
              <a:spcBef>
                <a:spcPts val="0"/>
              </a:spcBef>
              <a:spcAft>
                <a:spcPts val="0"/>
              </a:spcAft>
              <a:buClrTx/>
              <a:buSzTx/>
              <a:buFontTx/>
              <a:buNone/>
              <a:tabLst/>
              <a:defRPr/>
            </a:pPr>
            <a:r>
              <a:rPr lang="ru-RU" dirty="0" smtClean="0"/>
              <a:t>Возможны</a:t>
            </a:r>
            <a:r>
              <a:rPr lang="ru-RU" baseline="0" dirty="0" smtClean="0"/>
              <a:t> различные варианты использования </a:t>
            </a:r>
            <a:r>
              <a:rPr lang="en-US" baseline="0" dirty="0" smtClean="0"/>
              <a:t>Skybox </a:t>
            </a:r>
            <a:r>
              <a:rPr lang="ru-RU" baseline="0" dirty="0" smtClean="0"/>
              <a:t>для управления рисками</a:t>
            </a:r>
            <a:r>
              <a:rPr lang="en-US" baseline="0" dirty="0" smtClean="0"/>
              <a:t>. </a:t>
            </a:r>
          </a:p>
          <a:p>
            <a:pPr marL="0" marR="0" indent="0" algn="l" defTabSz="448650" rtl="0" eaLnBrk="1" fontAlgn="auto" latinLnBrk="0" hangingPunct="1">
              <a:lnSpc>
                <a:spcPct val="100000"/>
              </a:lnSpc>
              <a:spcBef>
                <a:spcPts val="0"/>
              </a:spcBef>
              <a:spcAft>
                <a:spcPts val="0"/>
              </a:spcAft>
              <a:buClrTx/>
              <a:buSzTx/>
              <a:buFontTx/>
              <a:buNone/>
              <a:tabLst/>
              <a:defRPr/>
            </a:pPr>
            <a:r>
              <a:rPr lang="ru-RU" baseline="0" dirty="0" smtClean="0"/>
              <a:t>В части </a:t>
            </a:r>
            <a:r>
              <a:rPr lang="ru-RU" u="sng" baseline="0" dirty="0" smtClean="0"/>
              <a:t>управления сетевой безопасностью</a:t>
            </a:r>
            <a:r>
              <a:rPr lang="ru-RU" baseline="0" dirty="0" smtClean="0"/>
              <a:t>  решение позволяет автоматизировать стандартные задачи контроля соответствия настроек межсетевых экранов и сетеобразующих устройств требованиям регуляторов</a:t>
            </a:r>
            <a:r>
              <a:rPr lang="en-US" baseline="0" dirty="0" smtClean="0"/>
              <a:t>, </a:t>
            </a:r>
            <a:r>
              <a:rPr lang="ru-RU" baseline="0" dirty="0" smtClean="0"/>
              <a:t>отраслевым стандартам</a:t>
            </a:r>
            <a:r>
              <a:rPr lang="en-US" baseline="0" dirty="0" smtClean="0"/>
              <a:t> </a:t>
            </a:r>
            <a:r>
              <a:rPr lang="ru-RU" baseline="0" dirty="0" smtClean="0"/>
              <a:t>и политикам безопасности конкретных организаций</a:t>
            </a:r>
            <a:r>
              <a:rPr lang="en-US" baseline="0" dirty="0" smtClean="0"/>
              <a:t>, </a:t>
            </a:r>
            <a:r>
              <a:rPr lang="ru-RU" baseline="0" dirty="0" smtClean="0"/>
              <a:t>а также </a:t>
            </a:r>
            <a:r>
              <a:rPr lang="en-US" baseline="0" dirty="0" smtClean="0"/>
              <a:t>“</a:t>
            </a:r>
            <a:r>
              <a:rPr lang="ru-RU" baseline="0" dirty="0" smtClean="0"/>
              <a:t>лучшим практикам</a:t>
            </a:r>
            <a:r>
              <a:rPr lang="en-US" baseline="0" dirty="0" smtClean="0"/>
              <a:t>”, </a:t>
            </a:r>
            <a:r>
              <a:rPr lang="ru-RU" baseline="0" dirty="0" smtClean="0"/>
              <a:t>рекомендуемым изготовителями оборудования</a:t>
            </a:r>
            <a:r>
              <a:rPr lang="en-US" baseline="0" dirty="0" smtClean="0"/>
              <a:t>. </a:t>
            </a:r>
            <a:r>
              <a:rPr lang="ru-RU" baseline="0" dirty="0" smtClean="0"/>
              <a:t>Также реализован рабочий процесс (</a:t>
            </a:r>
            <a:r>
              <a:rPr lang="en-US" baseline="0" dirty="0" smtClean="0"/>
              <a:t>workflow) </a:t>
            </a:r>
            <a:r>
              <a:rPr lang="ru-RU" baseline="0" dirty="0" smtClean="0"/>
              <a:t>внесения изменений в упомянутые настройки</a:t>
            </a:r>
            <a:r>
              <a:rPr lang="en-US" baseline="0" dirty="0" smtClean="0"/>
              <a:t>.</a:t>
            </a:r>
            <a:endParaRPr lang="ru-RU" baseline="0" dirty="0" smtClean="0"/>
          </a:p>
          <a:p>
            <a:pPr marL="0" marR="0" indent="0" algn="l" defTabSz="448650" rtl="0" eaLnBrk="1" fontAlgn="auto" latinLnBrk="0" hangingPunct="1">
              <a:lnSpc>
                <a:spcPct val="100000"/>
              </a:lnSpc>
              <a:spcBef>
                <a:spcPts val="0"/>
              </a:spcBef>
              <a:spcAft>
                <a:spcPts val="0"/>
              </a:spcAft>
              <a:buClrTx/>
              <a:buSzTx/>
              <a:buFontTx/>
              <a:buNone/>
              <a:tabLst/>
              <a:defRPr/>
            </a:pPr>
            <a:r>
              <a:rPr lang="ru-RU" baseline="0" dirty="0" smtClean="0"/>
              <a:t> </a:t>
            </a:r>
            <a:endParaRPr lang="ru-RU" dirty="0" smtClean="0"/>
          </a:p>
          <a:p>
            <a:pPr marL="0" marR="0" indent="0" algn="l" defTabSz="448650" rtl="0" eaLnBrk="1" fontAlgn="auto" latinLnBrk="0" hangingPunct="1">
              <a:lnSpc>
                <a:spcPct val="100000"/>
              </a:lnSpc>
              <a:spcBef>
                <a:spcPts val="0"/>
              </a:spcBef>
              <a:spcAft>
                <a:spcPts val="0"/>
              </a:spcAft>
              <a:buClrTx/>
              <a:buSzTx/>
              <a:buFontTx/>
              <a:buNone/>
              <a:tabLst/>
              <a:defRPr/>
            </a:pPr>
            <a:r>
              <a:rPr lang="ru-RU" baseline="0" dirty="0" smtClean="0"/>
              <a:t>Если говорить </a:t>
            </a:r>
            <a:r>
              <a:rPr lang="ru-RU" u="sng" baseline="0" dirty="0" smtClean="0"/>
              <a:t>об управлении уязвимостями</a:t>
            </a:r>
            <a:r>
              <a:rPr lang="ru-RU" baseline="0" dirty="0" smtClean="0"/>
              <a:t> – </a:t>
            </a:r>
            <a:r>
              <a:rPr lang="en-US" baseline="0" dirty="0" smtClean="0"/>
              <a:t>Skybox </a:t>
            </a:r>
            <a:r>
              <a:rPr lang="ru-RU" baseline="0" dirty="0" smtClean="0"/>
              <a:t>позволяет приоритезировать уязвимости в зависимости от контекста (сетевой доступности</a:t>
            </a:r>
            <a:r>
              <a:rPr lang="en-US" baseline="0" dirty="0" smtClean="0"/>
              <a:t>, </a:t>
            </a:r>
            <a:r>
              <a:rPr lang="ru-RU" baseline="0" dirty="0" smtClean="0"/>
              <a:t>например)</a:t>
            </a:r>
            <a:r>
              <a:rPr lang="en-US" baseline="0" dirty="0" smtClean="0"/>
              <a:t>. </a:t>
            </a:r>
            <a:r>
              <a:rPr lang="ru-RU" baseline="0" dirty="0" smtClean="0"/>
              <a:t>В свою очередь</a:t>
            </a:r>
            <a:r>
              <a:rPr lang="en-US" baseline="0" dirty="0" smtClean="0"/>
              <a:t>, </a:t>
            </a:r>
            <a:r>
              <a:rPr lang="ru-RU" baseline="0" dirty="0" smtClean="0"/>
              <a:t>приоретизация позволяет построить и реализовать эффективный план минимизации рисков</a:t>
            </a:r>
            <a:r>
              <a:rPr lang="en-US" baseline="0" dirty="0" smtClean="0"/>
              <a:t>. </a:t>
            </a:r>
            <a:r>
              <a:rPr lang="ru-RU" baseline="0" dirty="0" smtClean="0"/>
              <a:t>Важной особенностью </a:t>
            </a:r>
            <a:r>
              <a:rPr lang="en-US" baseline="0" dirty="0" smtClean="0"/>
              <a:t>Skybox </a:t>
            </a:r>
            <a:r>
              <a:rPr lang="ru-RU" baseline="0" dirty="0" smtClean="0"/>
              <a:t>является интеграция с системами управления патчами (</a:t>
            </a:r>
            <a:r>
              <a:rPr lang="en-US" baseline="0" dirty="0" smtClean="0"/>
              <a:t>patch management systems) </a:t>
            </a:r>
            <a:r>
              <a:rPr lang="ru-RU" baseline="0" dirty="0" smtClean="0"/>
              <a:t>а-ля </a:t>
            </a:r>
            <a:r>
              <a:rPr lang="en-US" baseline="0" dirty="0" smtClean="0"/>
              <a:t>Microsoft WSUS. </a:t>
            </a:r>
            <a:r>
              <a:rPr lang="ru-RU" baseline="0" dirty="0" smtClean="0"/>
              <a:t>Используя информацию от </a:t>
            </a:r>
            <a:r>
              <a:rPr lang="en-US" baseline="0" dirty="0" smtClean="0"/>
              <a:t>WSUS </a:t>
            </a:r>
            <a:r>
              <a:rPr lang="ru-RU" baseline="0" dirty="0" smtClean="0"/>
              <a:t>сервера</a:t>
            </a:r>
            <a:r>
              <a:rPr lang="en-US" baseline="0" dirty="0" smtClean="0"/>
              <a:t>,</a:t>
            </a:r>
            <a:r>
              <a:rPr lang="ru-RU" baseline="0" dirty="0" smtClean="0"/>
              <a:t> </a:t>
            </a:r>
            <a:r>
              <a:rPr lang="en-US" baseline="0" dirty="0" smtClean="0"/>
              <a:t>Skybox </a:t>
            </a:r>
            <a:r>
              <a:rPr lang="ru-RU" baseline="0" dirty="0" smtClean="0"/>
              <a:t>позволяет выполнять регулярный расчет рисков с необходимой частотой – раз в день и чаще (в зависимости от размера сети и потребностей Заказчика) без необходимости активного сканирования сети</a:t>
            </a:r>
            <a:r>
              <a:rPr lang="en-US" baseline="0" dirty="0" smtClean="0"/>
              <a:t>.</a:t>
            </a:r>
          </a:p>
          <a:p>
            <a:pPr marL="0" marR="0" indent="0" algn="l" defTabSz="44865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48650" rtl="0" eaLnBrk="1" fontAlgn="auto" latinLnBrk="0" hangingPunct="1">
              <a:lnSpc>
                <a:spcPct val="100000"/>
              </a:lnSpc>
              <a:spcBef>
                <a:spcPts val="0"/>
              </a:spcBef>
              <a:spcAft>
                <a:spcPts val="0"/>
              </a:spcAft>
              <a:buClrTx/>
              <a:buSzTx/>
              <a:buFontTx/>
              <a:buNone/>
              <a:tabLst/>
              <a:defRPr/>
            </a:pPr>
            <a:r>
              <a:rPr lang="en-US" dirty="0" smtClean="0"/>
              <a:t>Cyber Threat Management (</a:t>
            </a:r>
            <a:r>
              <a:rPr lang="ru-RU" u="sng" dirty="0" smtClean="0"/>
              <a:t>управление</a:t>
            </a:r>
            <a:r>
              <a:rPr lang="ru-RU" u="sng" baseline="0" dirty="0" smtClean="0"/>
              <a:t> угрозами</a:t>
            </a:r>
            <a:r>
              <a:rPr lang="ru-RU" baseline="0" dirty="0" smtClean="0"/>
              <a:t>) </a:t>
            </a:r>
            <a:r>
              <a:rPr lang="en-US" dirty="0" smtClean="0"/>
              <a:t>– Skybox </a:t>
            </a:r>
            <a:r>
              <a:rPr lang="ru-RU" dirty="0" smtClean="0"/>
              <a:t>предоставляет средства предиктивного управления угрозами для поддержки </a:t>
            </a:r>
            <a:r>
              <a:rPr lang="en-US" dirty="0" smtClean="0"/>
              <a:t>SOC (</a:t>
            </a:r>
            <a:r>
              <a:rPr lang="en-US" baseline="0" dirty="0" smtClean="0"/>
              <a:t>Security Operations Center) </a:t>
            </a:r>
            <a:r>
              <a:rPr lang="ru-RU" baseline="0" dirty="0" smtClean="0"/>
              <a:t>нового поколения</a:t>
            </a:r>
            <a:r>
              <a:rPr lang="en-US" baseline="0" dirty="0" smtClean="0"/>
              <a:t>. </a:t>
            </a:r>
            <a:r>
              <a:rPr lang="ru-RU" baseline="0" dirty="0" smtClean="0"/>
              <a:t>Это позволяет профессионалам безопасности выполнять постоянный мониторинг и</a:t>
            </a:r>
            <a:r>
              <a:rPr lang="en-US" baseline="0" dirty="0" smtClean="0"/>
              <a:t> </a:t>
            </a:r>
            <a:r>
              <a:rPr lang="ru-RU" baseline="0" dirty="0" smtClean="0"/>
              <a:t>ситуационный анализ состояния безопасности защищаемых объектов</a:t>
            </a:r>
            <a:r>
              <a:rPr lang="en-US" baseline="0" dirty="0" smtClean="0"/>
              <a:t>, </a:t>
            </a:r>
            <a:r>
              <a:rPr lang="ru-RU" baseline="0" dirty="0" smtClean="0"/>
              <a:t>а также моделировать хакерские атаки с целью их предотвращения</a:t>
            </a:r>
            <a:r>
              <a:rPr lang="en-US" baseline="0" dirty="0" smtClean="0"/>
              <a:t>. </a:t>
            </a:r>
            <a:r>
              <a:rPr lang="ru-RU" baseline="0" dirty="0" smtClean="0"/>
              <a:t>Решение также может быть использовано для эффективного расследования инцидентов</a:t>
            </a:r>
            <a:r>
              <a:rPr lang="en-US" baseline="0" dirty="0" smtClean="0"/>
              <a:t>.</a:t>
            </a:r>
            <a:endParaRPr lang="en-US" dirty="0" smtClean="0"/>
          </a:p>
          <a:p>
            <a:endParaRPr lang="en-US" dirty="0" smtClean="0"/>
          </a:p>
          <a:p>
            <a:r>
              <a:rPr lang="ru-RU" dirty="0" smtClean="0"/>
              <a:t>Далее</a:t>
            </a:r>
            <a:r>
              <a:rPr lang="ru-RU" baseline="0" dirty="0" smtClean="0"/>
              <a:t> по презентации</a:t>
            </a:r>
            <a:r>
              <a:rPr lang="en-US" dirty="0" smtClean="0"/>
              <a:t>:</a:t>
            </a:r>
          </a:p>
          <a:p>
            <a:r>
              <a:rPr lang="ru-RU" i="0" dirty="0" smtClean="0"/>
              <a:t>Для</a:t>
            </a:r>
            <a:r>
              <a:rPr lang="ru-RU" i="0" baseline="0" dirty="0" smtClean="0"/>
              <a:t> не технической аудитории – используйте три следующих слайда</a:t>
            </a:r>
            <a:r>
              <a:rPr lang="en-US" i="0" baseline="0" dirty="0" smtClean="0"/>
              <a:t>;</a:t>
            </a:r>
          </a:p>
          <a:p>
            <a:r>
              <a:rPr lang="ru-RU" i="0" baseline="0" dirty="0" smtClean="0"/>
              <a:t>Для более технически продвинутой – используйте слайды из раздела </a:t>
            </a:r>
            <a:r>
              <a:rPr lang="en-US" i="0" baseline="0" dirty="0" smtClean="0"/>
              <a:t>“</a:t>
            </a:r>
            <a:r>
              <a:rPr lang="ru-RU" i="0" baseline="0" dirty="0" smtClean="0"/>
              <a:t>Обзор Решения</a:t>
            </a:r>
            <a:r>
              <a:rPr lang="en-US" i="0" baseline="0" dirty="0" smtClean="0"/>
              <a:t>”</a:t>
            </a:r>
          </a:p>
          <a:p>
            <a:endParaRPr lang="en-US" i="0" baseline="0" dirty="0" smtClean="0"/>
          </a:p>
        </p:txBody>
      </p:sp>
      <p:sp>
        <p:nvSpPr>
          <p:cNvPr id="4" name="Slide Number Placeholder 3"/>
          <p:cNvSpPr>
            <a:spLocks noGrp="1"/>
          </p:cNvSpPr>
          <p:nvPr>
            <p:ph type="sldNum" sz="quarter" idx="10"/>
          </p:nvPr>
        </p:nvSpPr>
        <p:spPr/>
        <p:txBody>
          <a:bodyPr/>
          <a:lstStyle/>
          <a:p>
            <a:fld id="{0A23992A-6084-DB4D-A126-AF41AB725B76}" type="slidenum">
              <a:rPr lang="en-US" smtClean="0"/>
              <a:pPr/>
              <a:t>7</a:t>
            </a:fld>
            <a:endParaRPr lang="en-US" dirty="0"/>
          </a:p>
        </p:txBody>
      </p:sp>
    </p:spTree>
    <p:extLst>
      <p:ext uri="{BB962C8B-B14F-4D97-AF65-F5344CB8AC3E}">
        <p14:creationId xmlns:p14="http://schemas.microsoft.com/office/powerpoint/2010/main" val="259833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a:t>
            </a:r>
            <a:r>
              <a:rPr lang="ru-RU" baseline="0" dirty="0" smtClean="0"/>
              <a:t> слайде представлены векторы потенциальных атак и те уязвимости</a:t>
            </a:r>
            <a:r>
              <a:rPr lang="en-US" baseline="0" dirty="0" smtClean="0"/>
              <a:t>, </a:t>
            </a:r>
            <a:r>
              <a:rPr lang="ru-RU" baseline="0" dirty="0" smtClean="0"/>
              <a:t>некорректные конфигурации</a:t>
            </a:r>
            <a:r>
              <a:rPr lang="en-US" baseline="0" dirty="0" smtClean="0"/>
              <a:t>, </a:t>
            </a:r>
            <a:r>
              <a:rPr lang="ru-RU" baseline="0" dirty="0" smtClean="0"/>
              <a:t>действия персонала</a:t>
            </a:r>
            <a:r>
              <a:rPr lang="en-US" baseline="0" dirty="0" smtClean="0"/>
              <a:t>, </a:t>
            </a:r>
            <a:r>
              <a:rPr lang="ru-RU" baseline="0" dirty="0" smtClean="0"/>
              <a:t>которые приводят к высоко вероятности реализации упомянутых атак</a:t>
            </a:r>
            <a:r>
              <a:rPr lang="en-US" baseline="0" dirty="0" smtClean="0"/>
              <a:t>.</a:t>
            </a:r>
            <a:endParaRPr lang="ru-RU" baseline="0" dirty="0" smtClean="0"/>
          </a:p>
          <a:p>
            <a:r>
              <a:rPr lang="ru-RU" baseline="0" dirty="0" smtClean="0"/>
              <a:t>Также из схемы становится понятным</a:t>
            </a:r>
            <a:r>
              <a:rPr lang="en-US" baseline="0" dirty="0" smtClean="0"/>
              <a:t>, </a:t>
            </a:r>
            <a:r>
              <a:rPr lang="ru-RU" baseline="0" dirty="0" smtClean="0"/>
              <a:t>что атака может быть предотвращена выполнением совершенно определенных и достаточно простых действий в нескольких конкретных точках воздействия</a:t>
            </a:r>
            <a:r>
              <a:rPr lang="en-US" baseline="0" dirty="0" smtClean="0"/>
              <a:t>:</a:t>
            </a:r>
          </a:p>
          <a:p>
            <a:pPr marL="171450" indent="-171450">
              <a:buFont typeface="Arial" pitchFamily="34" charset="0"/>
              <a:buChar char="•"/>
            </a:pPr>
            <a:r>
              <a:rPr lang="ru-RU" baseline="0" dirty="0" smtClean="0"/>
              <a:t>Добавление в базу </a:t>
            </a:r>
            <a:r>
              <a:rPr lang="en-US" baseline="0" dirty="0" smtClean="0"/>
              <a:t>IPS </a:t>
            </a:r>
            <a:r>
              <a:rPr lang="ru-RU" baseline="0" dirty="0" smtClean="0"/>
              <a:t>необходимых сигнатур</a:t>
            </a:r>
            <a:r>
              <a:rPr lang="en-US" baseline="0" dirty="0" smtClean="0"/>
              <a:t>;</a:t>
            </a:r>
          </a:p>
          <a:p>
            <a:pPr marL="171450" indent="-171450">
              <a:buFont typeface="Arial" pitchFamily="34" charset="0"/>
              <a:buChar char="•"/>
            </a:pPr>
            <a:r>
              <a:rPr lang="ru-RU" baseline="0" dirty="0" smtClean="0"/>
              <a:t>Запрет на МЭ конкретных правил</a:t>
            </a:r>
            <a:r>
              <a:rPr lang="en-US" baseline="0" dirty="0" smtClean="0"/>
              <a:t>, </a:t>
            </a:r>
            <a:r>
              <a:rPr lang="ru-RU" baseline="0" dirty="0" smtClean="0"/>
              <a:t>разрешающих работу не соответствующих политикам безопасности сервисов</a:t>
            </a:r>
            <a:r>
              <a:rPr lang="en-US" baseline="0" dirty="0" smtClean="0"/>
              <a:t>;</a:t>
            </a:r>
          </a:p>
          <a:p>
            <a:pPr marL="171450" indent="-171450">
              <a:buFont typeface="Arial" pitchFamily="34" charset="0"/>
              <a:buChar char="•"/>
            </a:pPr>
            <a:r>
              <a:rPr lang="ru-RU" baseline="0" dirty="0" smtClean="0"/>
              <a:t>Контроль изменений</a:t>
            </a:r>
            <a:r>
              <a:rPr lang="en-US" baseline="0" dirty="0" smtClean="0"/>
              <a:t>;</a:t>
            </a:r>
          </a:p>
          <a:p>
            <a:pPr marL="171450" indent="-171450">
              <a:buFont typeface="Arial" pitchFamily="34" charset="0"/>
              <a:buChar char="•"/>
            </a:pPr>
            <a:r>
              <a:rPr lang="ru-RU" baseline="0" dirty="0" smtClean="0"/>
              <a:t>Устранение обнаруженных уязвимостей</a:t>
            </a:r>
            <a:r>
              <a:rPr lang="en-US" baseline="0" dirty="0" smtClean="0"/>
              <a:t>;</a:t>
            </a:r>
          </a:p>
          <a:p>
            <a:pPr marL="171450" indent="-171450">
              <a:buFont typeface="Arial" pitchFamily="34" charset="0"/>
              <a:buChar char="•"/>
            </a:pPr>
            <a:r>
              <a:rPr lang="en-US" baseline="0" smtClean="0"/>
              <a:t>Etc.</a:t>
            </a:r>
            <a:endParaRPr lang="en-US" dirty="0"/>
          </a:p>
        </p:txBody>
      </p:sp>
      <p:sp>
        <p:nvSpPr>
          <p:cNvPr id="4" name="Slide Number Placeholder 3"/>
          <p:cNvSpPr>
            <a:spLocks noGrp="1"/>
          </p:cNvSpPr>
          <p:nvPr>
            <p:ph type="sldNum" sz="quarter" idx="10"/>
          </p:nvPr>
        </p:nvSpPr>
        <p:spPr/>
        <p:txBody>
          <a:bodyPr/>
          <a:lstStyle/>
          <a:p>
            <a:fld id="{0A23992A-6084-DB4D-A126-AF41AB725B76}" type="slidenum">
              <a:rPr lang="en-US" smtClean="0"/>
              <a:pPr/>
              <a:t>8</a:t>
            </a:fld>
            <a:endParaRPr lang="en-US" dirty="0"/>
          </a:p>
        </p:txBody>
      </p:sp>
    </p:spTree>
    <p:extLst>
      <p:ext uri="{BB962C8B-B14F-4D97-AF65-F5344CB8AC3E}">
        <p14:creationId xmlns:p14="http://schemas.microsoft.com/office/powerpoint/2010/main" val="168913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3992A-6084-DB4D-A126-AF41AB725B76}" type="slidenum">
              <a:rPr lang="en-US" smtClean="0"/>
              <a:pPr/>
              <a:t>9</a:t>
            </a:fld>
            <a:endParaRPr lang="en-US" dirty="0"/>
          </a:p>
        </p:txBody>
      </p:sp>
    </p:spTree>
    <p:extLst>
      <p:ext uri="{BB962C8B-B14F-4D97-AF65-F5344CB8AC3E}">
        <p14:creationId xmlns:p14="http://schemas.microsoft.com/office/powerpoint/2010/main" val="324931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18" y="-1"/>
            <a:ext cx="9149918" cy="6868792"/>
          </a:xfrm>
          <a:prstGeom prst="rect">
            <a:avLst/>
          </a:prstGeom>
        </p:spPr>
      </p:pic>
      <p:sp>
        <p:nvSpPr>
          <p:cNvPr id="14" name="Round Same Side Corner Rectangle 13"/>
          <p:cNvSpPr/>
          <p:nvPr userDrawn="1"/>
        </p:nvSpPr>
        <p:spPr>
          <a:xfrm rot="5400000">
            <a:off x="3238500" y="-952500"/>
            <a:ext cx="1295400" cy="7772400"/>
          </a:xfrm>
          <a:prstGeom prst="round2SameRect">
            <a:avLst/>
          </a:prstGeom>
          <a:solidFill>
            <a:schemeClr val="tx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Subtitle 2"/>
          <p:cNvSpPr>
            <a:spLocks noGrp="1"/>
          </p:cNvSpPr>
          <p:nvPr>
            <p:ph type="subTitle" idx="1"/>
          </p:nvPr>
        </p:nvSpPr>
        <p:spPr bwMode="gray">
          <a:xfrm>
            <a:off x="676922" y="3699227"/>
            <a:ext cx="6333478" cy="1752600"/>
          </a:xfrm>
        </p:spPr>
        <p:txBody>
          <a:bodyPr>
            <a:normAutofit/>
          </a:bodyPr>
          <a:lstStyle>
            <a:lvl1pPr marL="0" indent="0" algn="l">
              <a:buNone/>
              <a:defRPr sz="2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bwMode="gray">
          <a:xfrm>
            <a:off x="685800" y="2467128"/>
            <a:ext cx="6999156" cy="906125"/>
          </a:xfrm>
        </p:spPr>
        <p:txBody>
          <a:bodyPr anchor="ctr" anchorCtr="0">
            <a:normAutofit/>
          </a:bodyPr>
          <a:lstStyle>
            <a:lvl1pPr>
              <a:defRPr sz="36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6629400" y="5819148"/>
            <a:ext cx="2111112" cy="780418"/>
          </a:xfrm>
          <a:prstGeom prst="rect">
            <a:avLst/>
          </a:prstGeom>
        </p:spPr>
      </p:pic>
    </p:spTree>
    <p:extLst>
      <p:ext uri="{BB962C8B-B14F-4D97-AF65-F5344CB8AC3E}">
        <p14:creationId xmlns:p14="http://schemas.microsoft.com/office/powerpoint/2010/main" val="12250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5690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 y="0"/>
            <a:ext cx="9143998" cy="6864348"/>
          </a:xfrm>
          <a:prstGeom prst="rect">
            <a:avLst/>
          </a:prstGeom>
        </p:spPr>
      </p:pic>
      <p:sp>
        <p:nvSpPr>
          <p:cNvPr id="10" name="Round Same Side Corner Rectangle 9"/>
          <p:cNvSpPr/>
          <p:nvPr userDrawn="1"/>
        </p:nvSpPr>
        <p:spPr>
          <a:xfrm rot="5400000">
            <a:off x="3390900" y="-876300"/>
            <a:ext cx="990600" cy="7772400"/>
          </a:xfrm>
          <a:prstGeom prst="round2SameRect">
            <a:avLst/>
          </a:prstGeom>
          <a:solidFill>
            <a:schemeClr val="tx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p:cNvSpPr>
            <a:spLocks noGrp="1"/>
          </p:cNvSpPr>
          <p:nvPr>
            <p:ph type="body" idx="1"/>
          </p:nvPr>
        </p:nvSpPr>
        <p:spPr bwMode="gray">
          <a:xfrm>
            <a:off x="722313" y="1894989"/>
            <a:ext cx="7050087" cy="568125"/>
          </a:xfrm>
        </p:spPr>
        <p:txBody>
          <a:bodyPr anchor="b">
            <a:normAutofit/>
          </a:bodyPr>
          <a:lstStyle>
            <a:lvl1pPr marL="0" indent="0">
              <a:buNone/>
              <a:defRPr sz="2400" cap="none" baseline="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bwMode="gray">
          <a:xfrm>
            <a:off x="722313" y="2578443"/>
            <a:ext cx="7050087" cy="829799"/>
          </a:xfrm>
        </p:spPr>
        <p:txBody>
          <a:bodyPr anchor="ctr" anchorCtr="0">
            <a:normAutofit/>
          </a:bodyPr>
          <a:lstStyle>
            <a:lvl1pPr algn="l">
              <a:defRPr sz="2800" b="1" cap="none" baseline="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16" name="Picture 15" descr="skybox_products_nonam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3959" b="65488"/>
          <a:stretch/>
        </p:blipFill>
        <p:spPr bwMode="auto">
          <a:xfrm>
            <a:off x="685800" y="4343401"/>
            <a:ext cx="4031083" cy="67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userDrawn="1"/>
        </p:nvSpPr>
        <p:spPr>
          <a:xfrm>
            <a:off x="468199" y="6396949"/>
            <a:ext cx="2667000" cy="274320"/>
          </a:xfrm>
          <a:prstGeom prst="rect">
            <a:avLst/>
          </a:prstGeom>
        </p:spPr>
        <p:txBody>
          <a:bodyPr anchor="ctr" anchorCtr="0"/>
          <a:lstStyle>
            <a:defPPr>
              <a:defRPr lang="en-US"/>
            </a:defPPr>
            <a:lvl1pPr marL="0" algn="l" defTabSz="914400" rtl="0" eaLnBrk="1" latinLnBrk="0" hangingPunct="1">
              <a:defRPr sz="900" kern="1200">
                <a:solidFill>
                  <a:schemeClr val="tx1">
                    <a:lumMod val="75000"/>
                    <a:lumOff val="2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 2013 Skybox Security Inc.</a:t>
            </a:r>
            <a:endParaRPr lang="en-US" sz="1000" dirty="0"/>
          </a:p>
        </p:txBody>
      </p:sp>
      <p:sp>
        <p:nvSpPr>
          <p:cNvPr id="11" name="Slide Number Placeholder 5"/>
          <p:cNvSpPr txBox="1">
            <a:spLocks/>
          </p:cNvSpPr>
          <p:nvPr userDrawn="1"/>
        </p:nvSpPr>
        <p:spPr>
          <a:xfrm>
            <a:off x="4455112" y="6396949"/>
            <a:ext cx="533400" cy="274320"/>
          </a:xfrm>
          <a:prstGeom prst="rect">
            <a:avLst/>
          </a:prstGeom>
        </p:spPr>
        <p:txBody>
          <a:bodyPr anchor="ctr" anchorCtr="0"/>
          <a:lstStyle>
            <a:defPPr>
              <a:defRPr lang="en-US"/>
            </a:defPPr>
            <a:lvl1pPr marL="0" algn="ctr" defTabSz="914400" rtl="0" eaLnBrk="1" latinLnBrk="0" hangingPunct="1">
              <a:defRPr sz="900" kern="1200">
                <a:solidFill>
                  <a:schemeClr val="tx1">
                    <a:lumMod val="75000"/>
                    <a:lumOff val="2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45A2A8-E133-4950-91D0-58AD0B1031F5}" type="slidenum">
              <a:rPr lang="en-US" sz="1200" smtClean="0"/>
              <a:pPr/>
              <a:t>‹#›</a:t>
            </a:fld>
            <a:endParaRPr lang="en-US" sz="1200" dirty="0"/>
          </a:p>
        </p:txBody>
      </p:sp>
    </p:spTree>
    <p:extLst>
      <p:ext uri="{BB962C8B-B14F-4D97-AF65-F5344CB8AC3E}">
        <p14:creationId xmlns:p14="http://schemas.microsoft.com/office/powerpoint/2010/main" val="340003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marL="230188" indent="-230188">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marL="230188" indent="-230188">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33897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798888"/>
          </a:xfrm>
        </p:spPr>
        <p:txBody>
          <a:bodyPr>
            <a:normAutofit/>
          </a:bodyPr>
          <a:lstStyle>
            <a:lvl1pPr marL="230188" indent="-230188">
              <a:defRPr sz="2000"/>
            </a:lvl1pPr>
            <a:lvl2pPr marL="684213" indent="-227013">
              <a:defRPr sz="1800"/>
            </a:lvl2pPr>
            <a:lvl3pPr marL="1082675" indent="-168275">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798888"/>
          </a:xfrm>
        </p:spPr>
        <p:txBody>
          <a:bodyPr>
            <a:normAutofit/>
          </a:bodyPr>
          <a:lstStyle>
            <a:lvl1pPr marL="230188" indent="-230188">
              <a:defRPr sz="2000"/>
            </a:lvl1pPr>
            <a:lvl2pPr marL="684213" indent="-227013">
              <a:defRPr sz="1800"/>
            </a:lvl2pPr>
            <a:lvl3pPr marL="1082675" indent="-168275">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202478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83077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101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0" y="-5787"/>
            <a:ext cx="9144000" cy="6864349"/>
          </a:xfrm>
          <a:prstGeom prst="rect">
            <a:avLst/>
          </a:prstGeom>
        </p:spPr>
      </p:pic>
      <p:sp>
        <p:nvSpPr>
          <p:cNvPr id="2" name="Title Placeholder 1"/>
          <p:cNvSpPr>
            <a:spLocks noGrp="1"/>
          </p:cNvSpPr>
          <p:nvPr>
            <p:ph type="title"/>
          </p:nvPr>
        </p:nvSpPr>
        <p:spPr bwMode="gray">
          <a:xfrm>
            <a:off x="457200" y="76200"/>
            <a:ext cx="8229600" cy="109343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57200" y="15700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Date Placeholder 3"/>
          <p:cNvSpPr txBox="1">
            <a:spLocks/>
          </p:cNvSpPr>
          <p:nvPr/>
        </p:nvSpPr>
        <p:spPr>
          <a:xfrm>
            <a:off x="468199" y="6396949"/>
            <a:ext cx="2667000" cy="274320"/>
          </a:xfrm>
          <a:prstGeom prst="rect">
            <a:avLst/>
          </a:prstGeom>
        </p:spPr>
        <p:txBody>
          <a:bodyPr anchor="ctr" anchorCtr="0"/>
          <a:lstStyle>
            <a:defPPr>
              <a:defRPr lang="en-US"/>
            </a:defPPr>
            <a:lvl1pPr marL="0" algn="l" defTabSz="914400" rtl="0" eaLnBrk="1" latinLnBrk="0" hangingPunct="1">
              <a:defRPr sz="900" kern="1200">
                <a:solidFill>
                  <a:schemeClr val="tx1">
                    <a:lumMod val="75000"/>
                    <a:lumOff val="2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 2013 Skybox Security Inc.</a:t>
            </a:r>
            <a:endParaRPr lang="en-US" sz="1000" dirty="0"/>
          </a:p>
        </p:txBody>
      </p:sp>
      <p:sp>
        <p:nvSpPr>
          <p:cNvPr id="10" name="Slide Number Placeholder 5"/>
          <p:cNvSpPr txBox="1">
            <a:spLocks/>
          </p:cNvSpPr>
          <p:nvPr/>
        </p:nvSpPr>
        <p:spPr>
          <a:xfrm>
            <a:off x="4455112" y="6396949"/>
            <a:ext cx="533400" cy="274320"/>
          </a:xfrm>
          <a:prstGeom prst="rect">
            <a:avLst/>
          </a:prstGeom>
        </p:spPr>
        <p:txBody>
          <a:bodyPr anchor="ctr" anchorCtr="0"/>
          <a:lstStyle>
            <a:defPPr>
              <a:defRPr lang="en-US"/>
            </a:defPPr>
            <a:lvl1pPr marL="0" algn="ctr" defTabSz="914400" rtl="0" eaLnBrk="1" latinLnBrk="0" hangingPunct="1">
              <a:defRPr sz="900" kern="1200">
                <a:solidFill>
                  <a:schemeClr val="tx1">
                    <a:lumMod val="75000"/>
                    <a:lumOff val="2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45A2A8-E133-4950-91D0-58AD0B1031F5}" type="slidenum">
              <a:rPr lang="en-US" sz="1200" smtClean="0"/>
              <a:pPr/>
              <a:t>‹#›</a:t>
            </a:fld>
            <a:endParaRPr lang="en-US" sz="1200" dirty="0"/>
          </a:p>
        </p:txBody>
      </p:sp>
    </p:spTree>
    <p:extLst>
      <p:ext uri="{BB962C8B-B14F-4D97-AF65-F5344CB8AC3E}">
        <p14:creationId xmlns:p14="http://schemas.microsoft.com/office/powerpoint/2010/main" val="349630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1200"/>
        </a:spcBef>
        <a:buClr>
          <a:schemeClr val="accent1"/>
        </a:buClr>
        <a:buSzPct val="110000"/>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ts val="600"/>
        </a:spcBef>
        <a:buClr>
          <a:schemeClr val="accent1"/>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ts val="600"/>
        </a:spcBef>
        <a:buClr>
          <a:schemeClr val="accent1"/>
        </a:buClr>
        <a:buSzPct val="110000"/>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ts val="600"/>
        </a:spcBef>
        <a:buClr>
          <a:schemeClr val="accent1"/>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72.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81.jpe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0.jpe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gif"/><Relationship Id="rId39" Type="http://schemas.openxmlformats.org/officeDocument/2006/relationships/image" Target="../media/image57.png"/><Relationship Id="rId3" Type="http://schemas.openxmlformats.org/officeDocument/2006/relationships/image" Target="../media/image21.jpeg"/><Relationship Id="rId21" Type="http://schemas.openxmlformats.org/officeDocument/2006/relationships/image" Target="../media/image39.png"/><Relationship Id="rId34" Type="http://schemas.openxmlformats.org/officeDocument/2006/relationships/image" Target="../media/image52.gif"/><Relationship Id="rId42" Type="http://schemas.openxmlformats.org/officeDocument/2006/relationships/image" Target="../media/image6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41" Type="http://schemas.openxmlformats.org/officeDocument/2006/relationships/image" Target="../media/image59.gif"/><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jpeg"/><Relationship Id="rId24" Type="http://schemas.openxmlformats.org/officeDocument/2006/relationships/image" Target="../media/image42.png"/><Relationship Id="rId32" Type="http://schemas.openxmlformats.org/officeDocument/2006/relationships/image" Target="../media/image50.jpeg"/><Relationship Id="rId37" Type="http://schemas.openxmlformats.org/officeDocument/2006/relationships/image" Target="../media/image55.png"/><Relationship Id="rId40" Type="http://schemas.openxmlformats.org/officeDocument/2006/relationships/image" Target="../media/image58.jpe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jpeg"/><Relationship Id="rId36" Type="http://schemas.openxmlformats.org/officeDocument/2006/relationships/image" Target="../media/image54.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png"/><Relationship Id="rId22" Type="http://schemas.openxmlformats.org/officeDocument/2006/relationships/image" Target="../media/image40.jpeg"/><Relationship Id="rId27" Type="http://schemas.openxmlformats.org/officeDocument/2006/relationships/image" Target="../media/image45.png"/><Relationship Id="rId30" Type="http://schemas.openxmlformats.org/officeDocument/2006/relationships/image" Target="../media/image48.jpeg"/><Relationship Id="rId35"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gif"/><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6200" y="2467128"/>
            <a:ext cx="8534400" cy="1038072"/>
          </a:xfrm>
        </p:spPr>
        <p:txBody>
          <a:bodyPr>
            <a:normAutofit fontScale="90000"/>
          </a:bodyPr>
          <a:lstStyle/>
          <a:p>
            <a:r>
              <a:rPr lang="ru-RU" b="0" dirty="0" smtClean="0">
                <a:effectLst/>
              </a:rPr>
              <a:t>Проактивный анализ рисков – новая парадигма компьютерной безопасности</a:t>
            </a:r>
            <a:endParaRPr lang="en-US" b="0" dirty="0">
              <a:effectLst/>
            </a:endParaRPr>
          </a:p>
        </p:txBody>
      </p:sp>
    </p:spTree>
    <p:extLst>
      <p:ext uri="{BB962C8B-B14F-4D97-AF65-F5344CB8AC3E}">
        <p14:creationId xmlns:p14="http://schemas.microsoft.com/office/powerpoint/2010/main" val="22718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276601" y="2276523"/>
            <a:ext cx="2468523" cy="331741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p:cNvSpPr/>
          <p:nvPr/>
        </p:nvSpPr>
        <p:spPr>
          <a:xfrm>
            <a:off x="3276600" y="1942119"/>
            <a:ext cx="2468523"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r>
              <a:rPr lang="ru-RU" sz="1400" dirty="0" smtClean="0"/>
              <a:t>Предотвращение атак</a:t>
            </a:r>
            <a:endParaRPr lang="en-US" sz="1400" dirty="0"/>
          </a:p>
        </p:txBody>
      </p:sp>
      <p:sp>
        <p:nvSpPr>
          <p:cNvPr id="25" name="Rectangle 24"/>
          <p:cNvSpPr/>
          <p:nvPr/>
        </p:nvSpPr>
        <p:spPr>
          <a:xfrm>
            <a:off x="5973725" y="2276523"/>
            <a:ext cx="2468523" cy="331741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Same Side Corner Rectangle 25"/>
          <p:cNvSpPr/>
          <p:nvPr/>
        </p:nvSpPr>
        <p:spPr>
          <a:xfrm>
            <a:off x="5973724" y="1942119"/>
            <a:ext cx="2468523"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r>
              <a:rPr lang="ru-RU" sz="1400" dirty="0" smtClean="0"/>
              <a:t>Отображение рисков</a:t>
            </a:r>
            <a:r>
              <a:rPr lang="en-US" sz="1400" dirty="0" smtClean="0"/>
              <a:t>,</a:t>
            </a:r>
            <a:r>
              <a:rPr lang="ru-RU" sz="1400" dirty="0" smtClean="0"/>
              <a:t> </a:t>
            </a:r>
            <a:r>
              <a:rPr lang="en-US" sz="1400" dirty="0" smtClean="0"/>
              <a:t>           </a:t>
            </a:r>
            <a:r>
              <a:rPr lang="ru-RU" sz="1400" dirty="0" smtClean="0"/>
              <a:t>трендов</a:t>
            </a:r>
            <a:r>
              <a:rPr lang="en-US" sz="1400" dirty="0" smtClean="0"/>
              <a:t>, </a:t>
            </a:r>
            <a:r>
              <a:rPr lang="ru-RU" sz="1400" dirty="0" smtClean="0"/>
              <a:t>отчетов</a:t>
            </a:r>
            <a:endParaRPr lang="en-US" sz="1400" dirty="0"/>
          </a:p>
        </p:txBody>
      </p:sp>
      <p:sp>
        <p:nvSpPr>
          <p:cNvPr id="18" name="Rectangle 17"/>
          <p:cNvSpPr/>
          <p:nvPr/>
        </p:nvSpPr>
        <p:spPr>
          <a:xfrm>
            <a:off x="579477" y="2276523"/>
            <a:ext cx="2468523" cy="331741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18"/>
          <p:cNvSpPr/>
          <p:nvPr/>
        </p:nvSpPr>
        <p:spPr>
          <a:xfrm>
            <a:off x="579476" y="1942119"/>
            <a:ext cx="2468523"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r>
              <a:rPr lang="ru-RU" sz="1400" dirty="0" smtClean="0"/>
              <a:t>Проактивный мониторинг</a:t>
            </a:r>
            <a:endParaRPr lang="en-US" sz="1400" dirty="0"/>
          </a:p>
        </p:txBody>
      </p:sp>
      <p:sp>
        <p:nvSpPr>
          <p:cNvPr id="2" name="Title 1"/>
          <p:cNvSpPr>
            <a:spLocks noGrp="1"/>
          </p:cNvSpPr>
          <p:nvPr>
            <p:ph type="title"/>
          </p:nvPr>
        </p:nvSpPr>
        <p:spPr>
          <a:xfrm>
            <a:off x="457200" y="352800"/>
            <a:ext cx="8534400" cy="637200"/>
          </a:xfrm>
        </p:spPr>
        <p:txBody>
          <a:bodyPr>
            <a:normAutofit/>
          </a:bodyPr>
          <a:lstStyle/>
          <a:p>
            <a:r>
              <a:rPr lang="ru-RU" dirty="0" smtClean="0"/>
              <a:t>ПОДДЕРЖКА ПРИНЯТИЯ РЕШЕНИЙ</a:t>
            </a:r>
            <a:endParaRPr lang="en-US" sz="2000" i="1" dirty="0"/>
          </a:p>
        </p:txBody>
      </p:sp>
      <p:pic>
        <p:nvPicPr>
          <p:cNvPr id="17" name="Content Placeholder 5"/>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72640" t="29103" r="4627" b="28480"/>
          <a:stretch/>
        </p:blipFill>
        <p:spPr bwMode="auto">
          <a:xfrm>
            <a:off x="6135756" y="2775390"/>
            <a:ext cx="2200627" cy="2744521"/>
          </a:xfrm>
          <a:prstGeom prst="rect">
            <a:avLst/>
          </a:prstGeom>
          <a:noFill/>
          <a:ln w="9525">
            <a:noFill/>
            <a:miter lim="800000"/>
            <a:headEnd/>
            <a:tailEnd/>
          </a:ln>
        </p:spPr>
      </p:pic>
      <p:grpSp>
        <p:nvGrpSpPr>
          <p:cNvPr id="20" name="Group 19"/>
          <p:cNvGrpSpPr/>
          <p:nvPr/>
        </p:nvGrpSpPr>
        <p:grpSpPr>
          <a:xfrm>
            <a:off x="629728" y="2693718"/>
            <a:ext cx="2197006" cy="2748759"/>
            <a:chOff x="629728" y="2886230"/>
            <a:chExt cx="2197006" cy="2748759"/>
          </a:xfrm>
        </p:grpSpPr>
        <p:grpSp>
          <p:nvGrpSpPr>
            <p:cNvPr id="21" name="Group 20"/>
            <p:cNvGrpSpPr/>
            <p:nvPr/>
          </p:nvGrpSpPr>
          <p:grpSpPr>
            <a:xfrm>
              <a:off x="629728" y="4824835"/>
              <a:ext cx="1194618" cy="810154"/>
              <a:chOff x="1326058" y="4934164"/>
              <a:chExt cx="975360" cy="661460"/>
            </a:xfrm>
          </p:grpSpPr>
          <p:pic>
            <p:nvPicPr>
              <p:cNvPr id="34" name="Picture 33"/>
              <p:cNvPicPr>
                <a:picLocks noChangeAspect="1"/>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t="15488" b="16695"/>
              <a:stretch/>
            </p:blipFill>
            <p:spPr>
              <a:xfrm>
                <a:off x="1326058" y="4934164"/>
                <a:ext cx="975360" cy="661460"/>
              </a:xfrm>
              <a:prstGeom prst="rect">
                <a:avLst/>
              </a:prstGeom>
            </p:spPr>
          </p:pic>
          <p:sp>
            <p:nvSpPr>
              <p:cNvPr id="35" name="TextBox 34"/>
              <p:cNvSpPr txBox="1"/>
              <p:nvPr/>
            </p:nvSpPr>
            <p:spPr>
              <a:xfrm>
                <a:off x="1420043" y="4982849"/>
                <a:ext cx="787387" cy="301546"/>
              </a:xfrm>
              <a:prstGeom prst="rect">
                <a:avLst/>
              </a:prstGeom>
              <a:noFill/>
            </p:spPr>
            <p:txBody>
              <a:bodyPr wrap="square" rtlCol="0">
                <a:spAutoFit/>
              </a:bodyPr>
              <a:lstStyle/>
              <a:p>
                <a:pPr algn="ctr"/>
                <a:r>
                  <a:rPr lang="ru-RU" sz="900" dirty="0" smtClean="0">
                    <a:solidFill>
                      <a:schemeClr val="bg1"/>
                    </a:solidFill>
                  </a:rPr>
                  <a:t>Состояние безопасности</a:t>
                </a:r>
                <a:endParaRPr lang="en-US" sz="900" dirty="0">
                  <a:solidFill>
                    <a:schemeClr val="bg1"/>
                  </a:solidFill>
                </a:endParaRPr>
              </a:p>
            </p:txBody>
          </p:sp>
        </p:grpSp>
        <p:sp>
          <p:nvSpPr>
            <p:cNvPr id="22" name="Rounded Rectangle 21"/>
            <p:cNvSpPr/>
            <p:nvPr/>
          </p:nvSpPr>
          <p:spPr>
            <a:xfrm>
              <a:off x="1007410" y="2886230"/>
              <a:ext cx="785191" cy="3638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ru-RU" sz="1100" dirty="0" smtClean="0"/>
                <a:t>Сеть</a:t>
              </a:r>
              <a:endParaRPr lang="en-US" sz="1100" dirty="0"/>
            </a:p>
          </p:txBody>
        </p:sp>
        <p:sp>
          <p:nvSpPr>
            <p:cNvPr id="27" name="Rounded Rectangle 26"/>
            <p:cNvSpPr/>
            <p:nvPr/>
          </p:nvSpPr>
          <p:spPr>
            <a:xfrm>
              <a:off x="1355434" y="3320238"/>
              <a:ext cx="941153" cy="3638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ru-RU" sz="1100" dirty="0" smtClean="0"/>
                <a:t>Управление</a:t>
              </a:r>
              <a:endParaRPr lang="en-US" sz="1100" dirty="0"/>
            </a:p>
          </p:txBody>
        </p:sp>
        <p:cxnSp>
          <p:nvCxnSpPr>
            <p:cNvPr id="28" name="Elbow Connector 27"/>
            <p:cNvCxnSpPr>
              <a:stCxn id="32" idx="1"/>
            </p:cNvCxnSpPr>
            <p:nvPr/>
          </p:nvCxnSpPr>
          <p:spPr>
            <a:xfrm rot="10800000" flipV="1">
              <a:off x="1390069" y="3936180"/>
              <a:ext cx="303451" cy="868776"/>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flipV="1">
              <a:off x="1584344" y="4370187"/>
              <a:ext cx="457200" cy="434769"/>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7" idx="1"/>
            </p:cNvCxnSpPr>
            <p:nvPr/>
          </p:nvCxnSpPr>
          <p:spPr>
            <a:xfrm rot="10800000" flipV="1">
              <a:off x="1145122" y="3502172"/>
              <a:ext cx="210312" cy="1302784"/>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1"/>
            </p:cNvCxnSpPr>
            <p:nvPr/>
          </p:nvCxnSpPr>
          <p:spPr>
            <a:xfrm rot="10800000" flipV="1">
              <a:off x="854768" y="3068164"/>
              <a:ext cx="152643" cy="1736792"/>
            </a:xfrm>
            <a:prstGeom prst="bentConnector2">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693519" y="3754246"/>
              <a:ext cx="785191" cy="3638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ru-RU" sz="1100" dirty="0" smtClean="0"/>
                <a:t>Риски</a:t>
              </a:r>
              <a:endParaRPr lang="en-US" sz="1100" dirty="0"/>
            </a:p>
          </p:txBody>
        </p:sp>
        <p:sp>
          <p:nvSpPr>
            <p:cNvPr id="33" name="Rounded Rectangle 32"/>
            <p:cNvSpPr/>
            <p:nvPr/>
          </p:nvSpPr>
          <p:spPr>
            <a:xfrm>
              <a:off x="2041543" y="4188254"/>
              <a:ext cx="785191" cy="36386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ru-RU" sz="1100" dirty="0" smtClean="0"/>
                <a:t>Угрозы</a:t>
              </a:r>
              <a:endParaRPr lang="en-US" sz="1100" dirty="0"/>
            </a:p>
          </p:txBody>
        </p:sp>
      </p:grpSp>
      <p:grpSp>
        <p:nvGrpSpPr>
          <p:cNvPr id="37" name="Group 36"/>
          <p:cNvGrpSpPr/>
          <p:nvPr/>
        </p:nvGrpSpPr>
        <p:grpSpPr>
          <a:xfrm>
            <a:off x="5065967" y="1435120"/>
            <a:ext cx="2706433" cy="1751436"/>
            <a:chOff x="5065967" y="1627632"/>
            <a:chExt cx="2706433" cy="1751436"/>
          </a:xfrm>
        </p:grpSpPr>
        <p:sp>
          <p:nvSpPr>
            <p:cNvPr id="38" name="Rounded Rectangle 37"/>
            <p:cNvSpPr/>
            <p:nvPr/>
          </p:nvSpPr>
          <p:spPr>
            <a:xfrm>
              <a:off x="5065967" y="1627632"/>
              <a:ext cx="2706433" cy="404356"/>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1400" dirty="0" smtClean="0">
                  <a:solidFill>
                    <a:srgbClr val="FFFFFF"/>
                  </a:solidFill>
                  <a:ea typeface="ＭＳ Ｐゴシック" pitchFamily="-65" charset="-128"/>
                </a:rPr>
                <a:t>Предотвращение инцидентов</a:t>
              </a:r>
              <a:endParaRPr lang="en-US" sz="1400" dirty="0">
                <a:solidFill>
                  <a:srgbClr val="FFFFFF"/>
                </a:solidFill>
                <a:ea typeface="ＭＳ Ｐゴシック" pitchFamily="-65" charset="-128"/>
              </a:endParaRPr>
            </a:p>
          </p:txBody>
        </p:sp>
        <p:sp>
          <p:nvSpPr>
            <p:cNvPr id="39" name="Freeform 38"/>
            <p:cNvSpPr/>
            <p:nvPr/>
          </p:nvSpPr>
          <p:spPr>
            <a:xfrm>
              <a:off x="5101021" y="2008095"/>
              <a:ext cx="582706" cy="1370973"/>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Lst>
              <a:ahLst/>
              <a:cxnLst>
                <a:cxn ang="0">
                  <a:pos x="connsiteX0" y="connsiteY0"/>
                </a:cxn>
                <a:cxn ang="0">
                  <a:pos x="connsiteX1" y="connsiteY1"/>
                </a:cxn>
                <a:cxn ang="0">
                  <a:pos x="connsiteX2" y="connsiteY2"/>
                </a:cxn>
                <a:cxn ang="0">
                  <a:pos x="connsiteX3" y="connsiteY3"/>
                </a:cxn>
              </a:cxnLst>
              <a:rect l="l" t="t" r="r" b="b"/>
              <a:pathLst>
                <a:path w="582706" h="950258">
                  <a:moveTo>
                    <a:pt x="376518" y="8964"/>
                  </a:moveTo>
                  <a:lnTo>
                    <a:pt x="0" y="950258"/>
                  </a:lnTo>
                  <a:lnTo>
                    <a:pt x="582706" y="0"/>
                  </a:lnTo>
                  <a:lnTo>
                    <a:pt x="376518" y="8964"/>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grpSp>
        <p:nvGrpSpPr>
          <p:cNvPr id="40" name="Group 39"/>
          <p:cNvGrpSpPr/>
          <p:nvPr/>
        </p:nvGrpSpPr>
        <p:grpSpPr>
          <a:xfrm>
            <a:off x="2296587" y="4227090"/>
            <a:ext cx="2427813" cy="2063494"/>
            <a:chOff x="2296587" y="4284202"/>
            <a:chExt cx="2427813" cy="2063494"/>
          </a:xfrm>
        </p:grpSpPr>
        <p:sp>
          <p:nvSpPr>
            <p:cNvPr id="41" name="Rounded Rectangle 40"/>
            <p:cNvSpPr/>
            <p:nvPr/>
          </p:nvSpPr>
          <p:spPr>
            <a:xfrm>
              <a:off x="2296587" y="5824830"/>
              <a:ext cx="2427813" cy="522866"/>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1400" dirty="0" smtClean="0">
                  <a:solidFill>
                    <a:srgbClr val="FFFFFF"/>
                  </a:solidFill>
                  <a:ea typeface="ＭＳ Ｐゴシック" pitchFamily="-65" charset="-128"/>
                </a:rPr>
                <a:t>Постоянная доступность</a:t>
              </a:r>
              <a:endParaRPr lang="en-US" sz="1400" dirty="0">
                <a:solidFill>
                  <a:srgbClr val="FFFFFF"/>
                </a:solidFill>
                <a:ea typeface="ＭＳ Ｐゴシック" pitchFamily="-65" charset="-128"/>
              </a:endParaRPr>
            </a:p>
          </p:txBody>
        </p:sp>
        <p:sp>
          <p:nvSpPr>
            <p:cNvPr id="42" name="Freeform 41"/>
            <p:cNvSpPr/>
            <p:nvPr/>
          </p:nvSpPr>
          <p:spPr>
            <a:xfrm flipV="1">
              <a:off x="2420091" y="4284202"/>
              <a:ext cx="582706" cy="1559865"/>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Lst>
              <a:ahLst/>
              <a:cxnLst>
                <a:cxn ang="0">
                  <a:pos x="connsiteX0" y="connsiteY0"/>
                </a:cxn>
                <a:cxn ang="0">
                  <a:pos x="connsiteX1" y="connsiteY1"/>
                </a:cxn>
                <a:cxn ang="0">
                  <a:pos x="connsiteX2" y="connsiteY2"/>
                </a:cxn>
                <a:cxn ang="0">
                  <a:pos x="connsiteX3" y="connsiteY3"/>
                </a:cxn>
              </a:cxnLst>
              <a:rect l="l" t="t" r="r" b="b"/>
              <a:pathLst>
                <a:path w="582706" h="950258">
                  <a:moveTo>
                    <a:pt x="376518" y="8964"/>
                  </a:moveTo>
                  <a:lnTo>
                    <a:pt x="0" y="950258"/>
                  </a:lnTo>
                  <a:lnTo>
                    <a:pt x="582706" y="0"/>
                  </a:lnTo>
                  <a:lnTo>
                    <a:pt x="376518" y="8964"/>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grpSp>
        <p:nvGrpSpPr>
          <p:cNvPr id="43" name="Group 42"/>
          <p:cNvGrpSpPr/>
          <p:nvPr/>
        </p:nvGrpSpPr>
        <p:grpSpPr>
          <a:xfrm>
            <a:off x="5307106" y="4725929"/>
            <a:ext cx="2389094" cy="1564655"/>
            <a:chOff x="2148997" y="4805554"/>
            <a:chExt cx="2389094" cy="1564655"/>
          </a:xfrm>
        </p:grpSpPr>
        <p:sp>
          <p:nvSpPr>
            <p:cNvPr id="44" name="Rounded Rectangle 43"/>
            <p:cNvSpPr/>
            <p:nvPr/>
          </p:nvSpPr>
          <p:spPr>
            <a:xfrm>
              <a:off x="2148997" y="5824830"/>
              <a:ext cx="2389094" cy="5453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1400" dirty="0" smtClean="0">
                  <a:solidFill>
                    <a:srgbClr val="FFFFFF"/>
                  </a:solidFill>
                  <a:ea typeface="ＭＳ Ｐゴシック" pitchFamily="-65" charset="-128"/>
                </a:rPr>
                <a:t>Обоснование инвестиций в безопасность</a:t>
              </a:r>
              <a:endParaRPr lang="en-US" sz="1400" dirty="0">
                <a:solidFill>
                  <a:srgbClr val="FFFFFF"/>
                </a:solidFill>
                <a:ea typeface="ＭＳ Ｐゴシック" pitchFamily="-65" charset="-128"/>
              </a:endParaRPr>
            </a:p>
          </p:txBody>
        </p:sp>
        <p:sp>
          <p:nvSpPr>
            <p:cNvPr id="45" name="Freeform 44"/>
            <p:cNvSpPr/>
            <p:nvPr/>
          </p:nvSpPr>
          <p:spPr>
            <a:xfrm flipH="1" flipV="1">
              <a:off x="2689041" y="4805554"/>
              <a:ext cx="582706" cy="1038511"/>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Lst>
              <a:ahLst/>
              <a:cxnLst>
                <a:cxn ang="0">
                  <a:pos x="connsiteX0" y="connsiteY0"/>
                </a:cxn>
                <a:cxn ang="0">
                  <a:pos x="connsiteX1" y="connsiteY1"/>
                </a:cxn>
                <a:cxn ang="0">
                  <a:pos x="connsiteX2" y="connsiteY2"/>
                </a:cxn>
                <a:cxn ang="0">
                  <a:pos x="connsiteX3" y="connsiteY3"/>
                </a:cxn>
              </a:cxnLst>
              <a:rect l="l" t="t" r="r" b="b"/>
              <a:pathLst>
                <a:path w="582706" h="950258">
                  <a:moveTo>
                    <a:pt x="376518" y="8964"/>
                  </a:moveTo>
                  <a:lnTo>
                    <a:pt x="0" y="950258"/>
                  </a:lnTo>
                  <a:lnTo>
                    <a:pt x="582706" y="0"/>
                  </a:lnTo>
                  <a:lnTo>
                    <a:pt x="376518" y="8964"/>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2695219"/>
            <a:ext cx="2315546" cy="2827269"/>
          </a:xfrm>
          <a:prstGeom prst="rect">
            <a:avLst/>
          </a:prstGeom>
        </p:spPr>
      </p:pic>
      <p:sp>
        <p:nvSpPr>
          <p:cNvPr id="36" name="TextBox 35"/>
          <p:cNvSpPr txBox="1"/>
          <p:nvPr/>
        </p:nvSpPr>
        <p:spPr>
          <a:xfrm>
            <a:off x="4355589" y="6348664"/>
            <a:ext cx="633507" cy="369332"/>
          </a:xfrm>
          <a:prstGeom prst="rect">
            <a:avLst/>
          </a:prstGeom>
          <a:solidFill>
            <a:schemeClr val="bg1"/>
          </a:solidFill>
        </p:spPr>
        <p:txBody>
          <a:bodyPr wrap="none" rtlCol="0">
            <a:spAutoFit/>
          </a:bodyPr>
          <a:lstStyle/>
          <a:p>
            <a:r>
              <a:rPr lang="ru-RU" dirty="0" smtClean="0">
                <a:solidFill>
                  <a:schemeClr val="bg1">
                    <a:lumMod val="65000"/>
                  </a:schemeClr>
                </a:solidFill>
              </a:rPr>
              <a:t>9</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4596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2800"/>
            <a:ext cx="8229600" cy="637200"/>
          </a:xfrm>
        </p:spPr>
        <p:txBody>
          <a:bodyPr/>
          <a:lstStyle/>
          <a:p>
            <a:r>
              <a:rPr lang="ru-RU" dirty="0" smtClean="0"/>
              <a:t>ТИПИЧНЫЙ СОВРЕМЕННЫЙ </a:t>
            </a:r>
            <a:r>
              <a:rPr lang="en-US" dirty="0" smtClean="0"/>
              <a:t>SOC</a:t>
            </a:r>
            <a:endParaRPr lang="en-US" dirty="0"/>
          </a:p>
        </p:txBody>
      </p:sp>
      <p:sp>
        <p:nvSpPr>
          <p:cNvPr id="6" name="Rounded Rectangle 5"/>
          <p:cNvSpPr/>
          <p:nvPr/>
        </p:nvSpPr>
        <p:spPr>
          <a:xfrm>
            <a:off x="774700" y="2324100"/>
            <a:ext cx="7518401" cy="2379597"/>
          </a:xfrm>
          <a:prstGeom prst="roundRect">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7" name="Picture 6" descr="incident_diagram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563" y="2900960"/>
            <a:ext cx="6623050" cy="1713835"/>
          </a:xfrm>
          <a:prstGeom prst="rect">
            <a:avLst/>
          </a:prstGeom>
        </p:spPr>
      </p:pic>
      <p:sp>
        <p:nvSpPr>
          <p:cNvPr id="9" name="Rounded Rectangle 8"/>
          <p:cNvSpPr/>
          <p:nvPr/>
        </p:nvSpPr>
        <p:spPr>
          <a:xfrm>
            <a:off x="3043704" y="1554324"/>
            <a:ext cx="3814296" cy="43218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65760">
              <a:defRPr/>
            </a:pPr>
            <a:r>
              <a:rPr lang="ru-RU" sz="2000" dirty="0" smtClean="0">
                <a:solidFill>
                  <a:schemeClr val="tx1"/>
                </a:solidFill>
                <a:ea typeface="ＭＳ Ｐゴシック" pitchFamily="-65" charset="-128"/>
              </a:rPr>
              <a:t>Менеджер инцидентов</a:t>
            </a:r>
            <a:endParaRPr lang="en-US" sz="2000" dirty="0" smtClean="0">
              <a:solidFill>
                <a:schemeClr val="tx1"/>
              </a:solidFill>
              <a:ea typeface="ＭＳ Ｐゴシック" pitchFamily="-65" charset="-128"/>
            </a:endParaRPr>
          </a:p>
        </p:txBody>
      </p:sp>
      <p:pic>
        <p:nvPicPr>
          <p:cNvPr id="10" name="Picture 9" descr="manager_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447800"/>
            <a:ext cx="709822" cy="709822"/>
          </a:xfrm>
          <a:prstGeom prst="rect">
            <a:avLst/>
          </a:prstGeom>
        </p:spPr>
      </p:pic>
      <p:sp>
        <p:nvSpPr>
          <p:cNvPr id="11" name="TextBox 10"/>
          <p:cNvSpPr txBox="1"/>
          <p:nvPr/>
        </p:nvSpPr>
        <p:spPr>
          <a:xfrm>
            <a:off x="609600" y="2302625"/>
            <a:ext cx="3050743" cy="646331"/>
          </a:xfrm>
          <a:prstGeom prst="rect">
            <a:avLst/>
          </a:prstGeom>
          <a:noFill/>
        </p:spPr>
        <p:txBody>
          <a:bodyPr wrap="square" rtlCol="0">
            <a:spAutoFit/>
          </a:bodyPr>
          <a:lstStyle/>
          <a:p>
            <a:pPr algn="ctr"/>
            <a:r>
              <a:rPr lang="ru-RU" dirty="0" smtClean="0"/>
              <a:t>Реагирование на инциденты</a:t>
            </a:r>
            <a:endParaRPr lang="en-US" dirty="0"/>
          </a:p>
        </p:txBody>
      </p:sp>
      <p:sp>
        <p:nvSpPr>
          <p:cNvPr id="12" name="TextBox 11"/>
          <p:cNvSpPr txBox="1"/>
          <p:nvPr/>
        </p:nvSpPr>
        <p:spPr>
          <a:xfrm>
            <a:off x="3210804" y="2419175"/>
            <a:ext cx="2584867" cy="369332"/>
          </a:xfrm>
          <a:prstGeom prst="rect">
            <a:avLst/>
          </a:prstGeom>
          <a:noFill/>
        </p:spPr>
        <p:txBody>
          <a:bodyPr wrap="square" rtlCol="0">
            <a:spAutoFit/>
          </a:bodyPr>
          <a:lstStyle/>
          <a:p>
            <a:pPr algn="ctr"/>
            <a:r>
              <a:rPr lang="ru-RU" dirty="0" smtClean="0"/>
              <a:t>Мониторинг событий</a:t>
            </a:r>
            <a:endParaRPr lang="en-US" dirty="0"/>
          </a:p>
        </p:txBody>
      </p:sp>
      <p:sp>
        <p:nvSpPr>
          <p:cNvPr id="13" name="TextBox 12"/>
          <p:cNvSpPr txBox="1"/>
          <p:nvPr/>
        </p:nvSpPr>
        <p:spPr>
          <a:xfrm>
            <a:off x="5422557" y="2405150"/>
            <a:ext cx="2959443" cy="369332"/>
          </a:xfrm>
          <a:prstGeom prst="rect">
            <a:avLst/>
          </a:prstGeom>
          <a:noFill/>
        </p:spPr>
        <p:txBody>
          <a:bodyPr wrap="square" rtlCol="0">
            <a:spAutoFit/>
          </a:bodyPr>
          <a:lstStyle/>
          <a:p>
            <a:pPr algn="ctr"/>
            <a:r>
              <a:rPr lang="ru-RU" dirty="0" smtClean="0"/>
              <a:t>Управление угрозами</a:t>
            </a:r>
            <a:endParaRPr lang="en-US" dirty="0"/>
          </a:p>
        </p:txBody>
      </p:sp>
      <p:sp>
        <p:nvSpPr>
          <p:cNvPr id="16" name="Freeform 15"/>
          <p:cNvSpPr/>
          <p:nvPr/>
        </p:nvSpPr>
        <p:spPr>
          <a:xfrm rot="16200000" flipH="1">
            <a:off x="2700115" y="4191992"/>
            <a:ext cx="676861" cy="1045738"/>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sp>
        <p:nvSpPr>
          <p:cNvPr id="19" name="Freeform 18"/>
          <p:cNvSpPr/>
          <p:nvPr/>
        </p:nvSpPr>
        <p:spPr>
          <a:xfrm rot="5400000">
            <a:off x="5634876" y="4134965"/>
            <a:ext cx="676859" cy="1159788"/>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sp>
        <p:nvSpPr>
          <p:cNvPr id="23" name="Rounded Rectangle 22"/>
          <p:cNvSpPr/>
          <p:nvPr/>
        </p:nvSpPr>
        <p:spPr>
          <a:xfrm>
            <a:off x="774700" y="4986728"/>
            <a:ext cx="3790388" cy="95687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ru-RU" sz="2000" dirty="0" smtClean="0"/>
              <a:t>Отсутствие контекста</a:t>
            </a:r>
            <a:endParaRPr lang="en-US" sz="2000" dirty="0" smtClean="0"/>
          </a:p>
          <a:p>
            <a:pPr algn="ctr">
              <a:spcBef>
                <a:spcPts val="600"/>
              </a:spcBef>
            </a:pPr>
            <a:r>
              <a:rPr lang="ru-RU" dirty="0" smtClean="0"/>
              <a:t>Топология сети</a:t>
            </a:r>
            <a:r>
              <a:rPr lang="en-US" dirty="0" smtClean="0"/>
              <a:t>, </a:t>
            </a:r>
            <a:r>
              <a:rPr lang="ru-RU" dirty="0" smtClean="0"/>
              <a:t>управление безопасностью</a:t>
            </a:r>
            <a:r>
              <a:rPr lang="en-US" dirty="0" smtClean="0"/>
              <a:t>, </a:t>
            </a:r>
            <a:r>
              <a:rPr lang="ru-RU" dirty="0" smtClean="0"/>
              <a:t>сценарии атак</a:t>
            </a:r>
            <a:endParaRPr lang="en-US" dirty="0"/>
          </a:p>
        </p:txBody>
      </p:sp>
      <p:sp>
        <p:nvSpPr>
          <p:cNvPr id="24" name="Rounded Rectangle 23"/>
          <p:cNvSpPr/>
          <p:nvPr/>
        </p:nvSpPr>
        <p:spPr>
          <a:xfrm>
            <a:off x="4800600" y="4986728"/>
            <a:ext cx="3492501" cy="118547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ru-RU" sz="2000" dirty="0" smtClean="0"/>
              <a:t>Реактивность</a:t>
            </a:r>
            <a:endParaRPr lang="en-US" sz="2400" dirty="0"/>
          </a:p>
          <a:p>
            <a:pPr algn="ctr">
              <a:spcBef>
                <a:spcPts val="600"/>
              </a:spcBef>
            </a:pPr>
            <a:r>
              <a:rPr lang="ru-RU" dirty="0" smtClean="0"/>
              <a:t>Невозможность быстро и аккуратно выявить реальные угрозы</a:t>
            </a:r>
            <a:endParaRPr lang="en-US" dirty="0"/>
          </a:p>
        </p:txBody>
      </p:sp>
      <p:sp>
        <p:nvSpPr>
          <p:cNvPr id="14" name="TextBox 13"/>
          <p:cNvSpPr txBox="1"/>
          <p:nvPr/>
        </p:nvSpPr>
        <p:spPr>
          <a:xfrm>
            <a:off x="4355589" y="6348664"/>
            <a:ext cx="761747" cy="369332"/>
          </a:xfrm>
          <a:prstGeom prst="rect">
            <a:avLst/>
          </a:prstGeom>
          <a:solidFill>
            <a:schemeClr val="bg1"/>
          </a:solidFill>
        </p:spPr>
        <p:txBody>
          <a:bodyPr wrap="none" rtlCol="0">
            <a:spAutoFit/>
          </a:bodyPr>
          <a:lstStyle/>
          <a:p>
            <a:r>
              <a:rPr lang="ru-RU" dirty="0" smtClean="0">
                <a:solidFill>
                  <a:schemeClr val="bg1">
                    <a:lumMod val="65000"/>
                  </a:schemeClr>
                </a:solidFill>
              </a:rPr>
              <a:t>10</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16118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352800"/>
            <a:ext cx="8376136" cy="637200"/>
          </a:xfrm>
        </p:spPr>
        <p:txBody>
          <a:bodyPr>
            <a:normAutofit/>
          </a:bodyPr>
          <a:lstStyle/>
          <a:p>
            <a:pPr eaLnBrk="1" hangingPunct="1"/>
            <a:r>
              <a:rPr lang="en-US" dirty="0" smtClean="0">
                <a:latin typeface="Arial" charset="0"/>
                <a:cs typeface="Arial" charset="0"/>
              </a:rPr>
              <a:t>SOC</a:t>
            </a:r>
            <a:r>
              <a:rPr lang="ru-RU" dirty="0" smtClean="0">
                <a:latin typeface="Arial" charset="0"/>
                <a:cs typeface="Arial" charset="0"/>
              </a:rPr>
              <a:t> НОВОГО ПОКОЛЕНИЯ</a:t>
            </a:r>
            <a:endParaRPr lang="en-US" dirty="0" smtClean="0">
              <a:latin typeface="Arial" charset="0"/>
              <a:cs typeface="Arial" charset="0"/>
            </a:endParaRPr>
          </a:p>
        </p:txBody>
      </p:sp>
      <p:grpSp>
        <p:nvGrpSpPr>
          <p:cNvPr id="69" name="Group 68"/>
          <p:cNvGrpSpPr/>
          <p:nvPr/>
        </p:nvGrpSpPr>
        <p:grpSpPr>
          <a:xfrm>
            <a:off x="313047" y="5843336"/>
            <a:ext cx="8483600" cy="463604"/>
            <a:chOff x="367476" y="5650726"/>
            <a:chExt cx="8483600" cy="463604"/>
          </a:xfrm>
        </p:grpSpPr>
        <p:sp>
          <p:nvSpPr>
            <p:cNvPr id="29" name="TextBox 10"/>
            <p:cNvSpPr txBox="1">
              <a:spLocks noChangeArrowheads="1"/>
            </p:cNvSpPr>
            <p:nvPr/>
          </p:nvSpPr>
          <p:spPr bwMode="auto">
            <a:xfrm>
              <a:off x="545276" y="5650726"/>
              <a:ext cx="122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2pPr>
              <a:lvl3pPr marL="11430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4pPr>
              <a:lvl5pPr marL="20574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9pPr>
            </a:lstStyle>
            <a:p>
              <a:pPr eaLnBrk="1" hangingPunct="1">
                <a:buFont typeface="Wingdings" pitchFamily="2" charset="2"/>
                <a:buNone/>
              </a:pPr>
              <a:r>
                <a:rPr lang="ru-RU" sz="2000" dirty="0" smtClean="0"/>
                <a:t>До атаки</a:t>
              </a:r>
              <a:endParaRPr lang="en-US" sz="2000" dirty="0"/>
            </a:p>
          </p:txBody>
        </p:sp>
        <p:sp>
          <p:nvSpPr>
            <p:cNvPr id="28" name="TextBox 9"/>
            <p:cNvSpPr txBox="1">
              <a:spLocks noChangeArrowheads="1"/>
            </p:cNvSpPr>
            <p:nvPr/>
          </p:nvSpPr>
          <p:spPr bwMode="auto">
            <a:xfrm>
              <a:off x="7064829" y="5650726"/>
              <a:ext cx="1650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2pPr>
              <a:lvl3pPr marL="11430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4pPr>
              <a:lvl5pPr marL="20574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9pPr>
            </a:lstStyle>
            <a:p>
              <a:pPr eaLnBrk="1" hangingPunct="1">
                <a:buFont typeface="Wingdings" pitchFamily="2" charset="2"/>
                <a:buNone/>
              </a:pPr>
              <a:r>
                <a:rPr lang="ru-RU" sz="2000" dirty="0" smtClean="0"/>
                <a:t>После атаки</a:t>
              </a:r>
              <a:endParaRPr lang="en-US" sz="2000" dirty="0"/>
            </a:p>
          </p:txBody>
        </p:sp>
        <p:cxnSp>
          <p:nvCxnSpPr>
            <p:cNvPr id="30" name="Straight Arrow Connector 14"/>
            <p:cNvCxnSpPr>
              <a:cxnSpLocks noChangeShapeType="1"/>
            </p:cNvCxnSpPr>
            <p:nvPr/>
          </p:nvCxnSpPr>
          <p:spPr bwMode="auto">
            <a:xfrm flipV="1">
              <a:off x="367476" y="5975826"/>
              <a:ext cx="8483600" cy="12700"/>
            </a:xfrm>
            <a:prstGeom prst="straightConnector1">
              <a:avLst/>
            </a:prstGeom>
            <a:noFill/>
            <a:ln w="444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1" name="Flowchart: Summing Junction 30"/>
            <p:cNvSpPr>
              <a:spLocks noChangeAspect="1" noChangeArrowheads="1"/>
            </p:cNvSpPr>
            <p:nvPr/>
          </p:nvSpPr>
          <p:spPr bwMode="auto">
            <a:xfrm>
              <a:off x="4435493" y="5754330"/>
              <a:ext cx="359595" cy="360000"/>
            </a:xfrm>
            <a:prstGeom prst="flowChartSummingJunction">
              <a:avLst/>
            </a:prstGeom>
            <a:gradFill rotWithShape="1">
              <a:gsLst>
                <a:gs pos="0">
                  <a:srgbClr val="506E94"/>
                </a:gs>
                <a:gs pos="100000">
                  <a:srgbClr val="08A1D9"/>
                </a:gs>
              </a:gsLst>
              <a:lin ang="5400000"/>
            </a:gradFill>
            <a:ln w="9525">
              <a:solidFill>
                <a:srgbClr val="76787B"/>
              </a:solidFill>
              <a:round/>
              <a:headEnd/>
              <a:tailEnd/>
            </a:ln>
            <a:effectLst>
              <a:outerShdw blurRad="40000" dist="23000" dir="5400000" rotWithShape="0">
                <a:srgbClr val="808080">
                  <a:alpha val="34999"/>
                </a:srgbClr>
              </a:outerShdw>
            </a:effectLst>
          </p:spPr>
          <p:txBody>
            <a:bodyPr anchor="ctr"/>
            <a:lstStyle/>
            <a:p>
              <a:pPr algn="ctr">
                <a:lnSpc>
                  <a:spcPct val="90000"/>
                </a:lnSpc>
                <a:buFont typeface="Wingdings" pitchFamily="2" charset="2"/>
                <a:buChar char="§"/>
                <a:defRPr/>
              </a:pPr>
              <a:endParaRPr lang="en-US" dirty="0">
                <a:solidFill>
                  <a:schemeClr val="lt1"/>
                </a:solidFill>
                <a:latin typeface="+mn-lt"/>
                <a:ea typeface="+mn-ea"/>
              </a:endParaRPr>
            </a:p>
          </p:txBody>
        </p:sp>
      </p:grpSp>
      <p:sp>
        <p:nvSpPr>
          <p:cNvPr id="62" name="Rounded Rectangle 61"/>
          <p:cNvSpPr/>
          <p:nvPr/>
        </p:nvSpPr>
        <p:spPr>
          <a:xfrm>
            <a:off x="228600" y="1371600"/>
            <a:ext cx="8564088" cy="7402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descr="C:\Users\sindeg\AppData\Local\Microsoft\Windows\Temporary Internet Files\Content.Outlook\4ACV6VQQ\Incident Management Dashboard.png"/>
          <p:cNvPicPr>
            <a:picLocks noChangeAspect="1" noChangeArrowheads="1"/>
          </p:cNvPicPr>
          <p:nvPr/>
        </p:nvPicPr>
        <p:blipFill>
          <a:blip r:embed="rId3" cstate="print"/>
          <a:srcRect l="13996" t="24684" r="1824" b="52015"/>
          <a:stretch>
            <a:fillRect/>
          </a:stretch>
        </p:blipFill>
        <p:spPr bwMode="auto">
          <a:xfrm>
            <a:off x="3708229" y="1419710"/>
            <a:ext cx="4902371" cy="667485"/>
          </a:xfrm>
          <a:prstGeom prst="rect">
            <a:avLst/>
          </a:prstGeom>
          <a:noFill/>
        </p:spPr>
      </p:pic>
      <p:sp>
        <p:nvSpPr>
          <p:cNvPr id="67" name="TextBox 15"/>
          <p:cNvSpPr txBox="1">
            <a:spLocks noChangeArrowheads="1"/>
          </p:cNvSpPr>
          <p:nvPr/>
        </p:nvSpPr>
        <p:spPr bwMode="auto">
          <a:xfrm>
            <a:off x="692630" y="1552697"/>
            <a:ext cx="262246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2pPr>
            <a:lvl3pPr marL="11430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4pPr>
            <a:lvl5pPr marL="20574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9pPr>
          </a:lstStyle>
          <a:p>
            <a:pPr eaLnBrk="1" hangingPunct="1">
              <a:buFont typeface="Wingdings" pitchFamily="2" charset="2"/>
              <a:buNone/>
            </a:pPr>
            <a:r>
              <a:rPr lang="ru-RU" sz="1800" dirty="0" smtClean="0"/>
              <a:t>Ситуационный анализ</a:t>
            </a:r>
            <a:endParaRPr lang="en-US" sz="1800" dirty="0"/>
          </a:p>
        </p:txBody>
      </p:sp>
      <p:sp>
        <p:nvSpPr>
          <p:cNvPr id="55" name="Rounded Rectangle 54"/>
          <p:cNvSpPr/>
          <p:nvPr/>
        </p:nvSpPr>
        <p:spPr>
          <a:xfrm>
            <a:off x="6077595" y="2200706"/>
            <a:ext cx="2719449" cy="36617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15"/>
          <p:cNvSpPr txBox="1">
            <a:spLocks noChangeArrowheads="1"/>
          </p:cNvSpPr>
          <p:nvPr/>
        </p:nvSpPr>
        <p:spPr bwMode="auto">
          <a:xfrm>
            <a:off x="6208473" y="2743200"/>
            <a:ext cx="247971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2pPr>
            <a:lvl3pPr marL="11430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4pPr>
            <a:lvl5pPr marL="20574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9pPr>
          </a:lstStyle>
          <a:p>
            <a:pPr algn="ctr" eaLnBrk="1" hangingPunct="1">
              <a:buFont typeface="Wingdings" pitchFamily="2" charset="2"/>
              <a:buNone/>
            </a:pPr>
            <a:r>
              <a:rPr lang="ru-RU" sz="1400" dirty="0" smtClean="0"/>
              <a:t>Расследование инцидентов</a:t>
            </a:r>
            <a:endParaRPr lang="en-US" sz="1400" dirty="0"/>
          </a:p>
        </p:txBody>
      </p:sp>
      <p:pic>
        <p:nvPicPr>
          <p:cNvPr id="68" name="Picture 2"/>
          <p:cNvPicPr>
            <a:picLocks noChangeAspect="1" noChangeArrowheads="1"/>
          </p:cNvPicPr>
          <p:nvPr/>
        </p:nvPicPr>
        <p:blipFill>
          <a:blip r:embed="rId4" cstate="print"/>
          <a:srcRect l="39389" t="26274" r="40940" b="15877"/>
          <a:stretch>
            <a:fillRect/>
          </a:stretch>
        </p:blipFill>
        <p:spPr bwMode="auto">
          <a:xfrm>
            <a:off x="6778216" y="3310984"/>
            <a:ext cx="1318161" cy="2422817"/>
          </a:xfrm>
          <a:prstGeom prst="rect">
            <a:avLst/>
          </a:prstGeom>
          <a:noFill/>
          <a:ln w="9525">
            <a:noFill/>
            <a:miter lim="800000"/>
            <a:headEnd/>
            <a:tailEnd/>
          </a:ln>
        </p:spPr>
      </p:pic>
      <p:grpSp>
        <p:nvGrpSpPr>
          <p:cNvPr id="52" name="Group 51"/>
          <p:cNvGrpSpPr/>
          <p:nvPr/>
        </p:nvGrpSpPr>
        <p:grpSpPr>
          <a:xfrm>
            <a:off x="3241787" y="3572498"/>
            <a:ext cx="2565069" cy="2054113"/>
            <a:chOff x="3122864" y="3070088"/>
            <a:chExt cx="2827020" cy="2261616"/>
          </a:xfrm>
        </p:grpSpPr>
        <p:sp>
          <p:nvSpPr>
            <p:cNvPr id="41" name="Oval 40"/>
            <p:cNvSpPr/>
            <p:nvPr/>
          </p:nvSpPr>
          <p:spPr>
            <a:xfrm>
              <a:off x="3337383" y="3198098"/>
              <a:ext cx="2604897" cy="904646"/>
            </a:xfrm>
            <a:prstGeom prst="ellipse">
              <a:avLst/>
            </a:prstGeom>
            <a:scene3d>
              <a:camera prst="orthographicFront">
                <a:rot lat="0" lon="0" rev="0"/>
              </a:camera>
              <a:lightRig rig="contrasting" dir="t">
                <a:rot lat="0" lon="0" rev="1200000"/>
              </a:lightRig>
            </a:scene3d>
            <a:sp3d z="-152400" prstMaterial="matte"/>
          </p:spPr>
          <p:style>
            <a:lnRef idx="1">
              <a:schemeClr val="accent5">
                <a:hueOff val="0"/>
                <a:satOff val="0"/>
                <a:lumOff val="0"/>
                <a:alphaOff val="0"/>
              </a:schemeClr>
            </a:lnRef>
            <a:fillRef idx="1">
              <a:schemeClr val="accent5">
                <a:tint val="50000"/>
                <a:alpha val="40000"/>
                <a:hueOff val="0"/>
                <a:satOff val="0"/>
                <a:lumOff val="0"/>
                <a:alphaOff val="0"/>
              </a:schemeClr>
            </a:fillRef>
            <a:effectRef idx="0">
              <a:schemeClr val="accent5">
                <a:tint val="50000"/>
                <a:alpha val="40000"/>
                <a:hueOff val="0"/>
                <a:satOff val="0"/>
                <a:lumOff val="0"/>
                <a:alphaOff val="0"/>
              </a:schemeClr>
            </a:effectRef>
            <a:fontRef idx="minor">
              <a:schemeClr val="lt1">
                <a:hueOff val="0"/>
                <a:satOff val="0"/>
                <a:lumOff val="0"/>
                <a:alphaOff val="0"/>
              </a:schemeClr>
            </a:fontRef>
          </p:style>
        </p:sp>
        <p:grpSp>
          <p:nvGrpSpPr>
            <p:cNvPr id="42" name="Group 41"/>
            <p:cNvGrpSpPr/>
            <p:nvPr/>
          </p:nvGrpSpPr>
          <p:grpSpPr>
            <a:xfrm>
              <a:off x="4096934" y="4288624"/>
              <a:ext cx="908685" cy="908685"/>
              <a:chOff x="1659864" y="1700128"/>
              <a:chExt cx="908685" cy="908685"/>
            </a:xfrm>
            <a:scene3d>
              <a:camera prst="orthographicFront">
                <a:rot lat="0" lon="0" rev="0"/>
              </a:camera>
              <a:lightRig rig="contrasting" dir="t">
                <a:rot lat="0" lon="0" rev="1200000"/>
              </a:lightRig>
            </a:scene3d>
          </p:grpSpPr>
          <p:sp>
            <p:nvSpPr>
              <p:cNvPr id="50" name="Oval 49"/>
              <p:cNvSpPr/>
              <p:nvPr/>
            </p:nvSpPr>
            <p:spPr>
              <a:xfrm>
                <a:off x="1659864" y="1700128"/>
                <a:ext cx="908685" cy="9086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51" name="Oval 5"/>
              <p:cNvSpPr/>
              <p:nvPr/>
            </p:nvSpPr>
            <p:spPr>
              <a:xfrm>
                <a:off x="1792938" y="1833202"/>
                <a:ext cx="642537" cy="6425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kern="1200" dirty="0" smtClean="0"/>
                  <a:t>IPS/IDS Events</a:t>
                </a:r>
              </a:p>
            </p:txBody>
          </p:sp>
        </p:grpSp>
        <p:grpSp>
          <p:nvGrpSpPr>
            <p:cNvPr id="43" name="Group 42"/>
            <p:cNvGrpSpPr/>
            <p:nvPr/>
          </p:nvGrpSpPr>
          <p:grpSpPr>
            <a:xfrm>
              <a:off x="3503867" y="3426698"/>
              <a:ext cx="908685" cy="908685"/>
              <a:chOff x="1066797" y="838202"/>
              <a:chExt cx="908685" cy="908685"/>
            </a:xfrm>
            <a:scene3d>
              <a:camera prst="orthographicFront">
                <a:rot lat="0" lon="0" rev="0"/>
              </a:camera>
              <a:lightRig rig="contrasting" dir="t">
                <a:rot lat="0" lon="0" rev="1200000"/>
              </a:lightRig>
            </a:scene3d>
          </p:grpSpPr>
          <p:sp>
            <p:nvSpPr>
              <p:cNvPr id="48" name="Oval 47"/>
              <p:cNvSpPr/>
              <p:nvPr/>
            </p:nvSpPr>
            <p:spPr>
              <a:xfrm>
                <a:off x="1066797" y="838202"/>
                <a:ext cx="908685" cy="9086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5319050"/>
                  <a:satOff val="-230"/>
                  <a:lumOff val="-10491"/>
                  <a:alphaOff val="0"/>
                </a:schemeClr>
              </a:fillRef>
              <a:effectRef idx="2">
                <a:schemeClr val="accent5">
                  <a:hueOff val="5319050"/>
                  <a:satOff val="-230"/>
                  <a:lumOff val="-10491"/>
                  <a:alphaOff val="0"/>
                </a:schemeClr>
              </a:effectRef>
              <a:fontRef idx="minor">
                <a:schemeClr val="lt1"/>
              </a:fontRef>
            </p:style>
          </p:sp>
          <p:sp>
            <p:nvSpPr>
              <p:cNvPr id="49" name="Oval 7"/>
              <p:cNvSpPr/>
              <p:nvPr/>
            </p:nvSpPr>
            <p:spPr>
              <a:xfrm>
                <a:off x="1199871" y="971276"/>
                <a:ext cx="642537" cy="6425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kern="1200" dirty="0" smtClean="0"/>
                  <a:t>Firewall Events </a:t>
                </a:r>
                <a:endParaRPr lang="en-US" sz="1200" kern="1200" dirty="0"/>
              </a:p>
            </p:txBody>
          </p:sp>
        </p:grpSp>
        <p:grpSp>
          <p:nvGrpSpPr>
            <p:cNvPr id="44" name="Group 43"/>
            <p:cNvGrpSpPr/>
            <p:nvPr/>
          </p:nvGrpSpPr>
          <p:grpSpPr>
            <a:xfrm>
              <a:off x="4494472" y="3426700"/>
              <a:ext cx="908685" cy="908685"/>
              <a:chOff x="2057402" y="838204"/>
              <a:chExt cx="908685" cy="908685"/>
            </a:xfrm>
            <a:scene3d>
              <a:camera prst="orthographicFront">
                <a:rot lat="0" lon="0" rev="0"/>
              </a:camera>
              <a:lightRig rig="contrasting" dir="t">
                <a:rot lat="0" lon="0" rev="1200000"/>
              </a:lightRig>
            </a:scene3d>
          </p:grpSpPr>
          <p:sp>
            <p:nvSpPr>
              <p:cNvPr id="46" name="Oval 45"/>
              <p:cNvSpPr/>
              <p:nvPr/>
            </p:nvSpPr>
            <p:spPr>
              <a:xfrm>
                <a:off x="2057402" y="838204"/>
                <a:ext cx="908685" cy="90868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10638100"/>
                  <a:satOff val="-460"/>
                  <a:lumOff val="-20981"/>
                  <a:alphaOff val="0"/>
                </a:schemeClr>
              </a:fillRef>
              <a:effectRef idx="2">
                <a:schemeClr val="accent5">
                  <a:hueOff val="10638100"/>
                  <a:satOff val="-460"/>
                  <a:lumOff val="-20981"/>
                  <a:alphaOff val="0"/>
                </a:schemeClr>
              </a:effectRef>
              <a:fontRef idx="minor">
                <a:schemeClr val="lt1"/>
              </a:fontRef>
            </p:style>
          </p:sp>
          <p:sp>
            <p:nvSpPr>
              <p:cNvPr id="47" name="Oval 9"/>
              <p:cNvSpPr/>
              <p:nvPr/>
            </p:nvSpPr>
            <p:spPr>
              <a:xfrm>
                <a:off x="2190476" y="971278"/>
                <a:ext cx="642537" cy="6425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kern="1200" dirty="0" smtClean="0"/>
                  <a:t>Server Events </a:t>
                </a:r>
                <a:endParaRPr lang="en-US" sz="1200" kern="1200" dirty="0"/>
              </a:p>
            </p:txBody>
          </p:sp>
        </p:grpSp>
        <p:sp>
          <p:nvSpPr>
            <p:cNvPr id="45" name=" 10"/>
            <p:cNvSpPr/>
            <p:nvPr/>
          </p:nvSpPr>
          <p:spPr>
            <a:xfrm>
              <a:off x="3122864" y="3070088"/>
              <a:ext cx="2827020" cy="2261616"/>
            </a:xfrm>
            <a:prstGeom prst="funnel">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grpSp>
      <p:sp>
        <p:nvSpPr>
          <p:cNvPr id="58" name="TextBox 15"/>
          <p:cNvSpPr txBox="1">
            <a:spLocks noChangeArrowheads="1"/>
          </p:cNvSpPr>
          <p:nvPr/>
        </p:nvSpPr>
        <p:spPr bwMode="auto">
          <a:xfrm>
            <a:off x="3255893" y="2743200"/>
            <a:ext cx="247971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2pPr>
            <a:lvl3pPr marL="11430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4pPr>
            <a:lvl5pPr marL="20574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9pPr>
          </a:lstStyle>
          <a:p>
            <a:pPr algn="ctr" eaLnBrk="1" hangingPunct="1">
              <a:buFont typeface="Wingdings" pitchFamily="2" charset="2"/>
              <a:buNone/>
            </a:pPr>
            <a:r>
              <a:rPr lang="en-US" sz="1400" dirty="0" smtClean="0"/>
              <a:t>Security Information Event Management</a:t>
            </a:r>
            <a:endParaRPr lang="en-US" sz="1400" dirty="0"/>
          </a:p>
        </p:txBody>
      </p:sp>
      <p:sp>
        <p:nvSpPr>
          <p:cNvPr id="37" name="Rounded Rectangle 36"/>
          <p:cNvSpPr/>
          <p:nvPr/>
        </p:nvSpPr>
        <p:spPr>
          <a:xfrm>
            <a:off x="3159502" y="2199102"/>
            <a:ext cx="2719449" cy="36617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55989" y="2197502"/>
            <a:ext cx="2815811" cy="3661746"/>
            <a:chOff x="6072163" y="1902599"/>
            <a:chExt cx="2815811" cy="3661746"/>
          </a:xfrm>
        </p:grpSpPr>
        <p:grpSp>
          <p:nvGrpSpPr>
            <p:cNvPr id="32" name="Group 16"/>
            <p:cNvGrpSpPr>
              <a:grpSpLocks/>
            </p:cNvGrpSpPr>
            <p:nvPr/>
          </p:nvGrpSpPr>
          <p:grpSpPr bwMode="auto">
            <a:xfrm>
              <a:off x="6072163" y="2448297"/>
              <a:ext cx="2815811" cy="2908452"/>
              <a:chOff x="4632241" y="1429795"/>
              <a:chExt cx="2515086" cy="2483623"/>
            </a:xfrm>
          </p:grpSpPr>
          <p:pic>
            <p:nvPicPr>
              <p:cNvPr id="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258" y="2084619"/>
                <a:ext cx="213662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15"/>
              <p:cNvSpPr txBox="1">
                <a:spLocks noChangeArrowheads="1"/>
              </p:cNvSpPr>
              <p:nvPr/>
            </p:nvSpPr>
            <p:spPr bwMode="auto">
              <a:xfrm>
                <a:off x="4632241" y="1429795"/>
                <a:ext cx="2515086" cy="4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1pPr>
                <a:lvl2pPr marL="742950" indent="-28575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2pPr>
                <a:lvl3pPr marL="11430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3pPr>
                <a:lvl4pPr marL="16002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4pPr>
                <a:lvl5pPr marL="2057400" indent="-228600" eaLnBrk="0" hangingPunct="0">
                  <a:lnSpc>
                    <a:spcPct val="90000"/>
                  </a:lnSpc>
                  <a:buFont typeface="Wingdings" pitchFamily="2" charset="2"/>
                  <a:buChar char="§"/>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0"/>
                  </a:spcAft>
                  <a:buFont typeface="Wingdings" pitchFamily="2" charset="2"/>
                  <a:buChar char="§"/>
                  <a:defRPr sz="2400">
                    <a:solidFill>
                      <a:schemeClr val="tx1"/>
                    </a:solidFill>
                    <a:latin typeface="Arial" pitchFamily="34" charset="0"/>
                    <a:ea typeface="ＭＳ Ｐゴシック" pitchFamily="34" charset="-128"/>
                  </a:defRPr>
                </a:lvl9pPr>
              </a:lstStyle>
              <a:p>
                <a:pPr algn="ctr" eaLnBrk="1" hangingPunct="1">
                  <a:buFont typeface="Wingdings" pitchFamily="2" charset="2"/>
                  <a:buNone/>
                </a:pPr>
                <a:r>
                  <a:rPr lang="ru-RU" sz="1400" dirty="0" smtClean="0"/>
                  <a:t>Постоянный анализ и проактивное предотвращение</a:t>
                </a:r>
                <a:endParaRPr lang="en-US" sz="1400" dirty="0"/>
              </a:p>
            </p:txBody>
          </p:sp>
        </p:grpSp>
        <p:pic>
          <p:nvPicPr>
            <p:cNvPr id="54" name="Picture 10" descr="http://media.marketwire.com/attachments/201011/6256_logo.jpg"/>
            <p:cNvPicPr>
              <a:picLocks noChangeAspect="1" noChangeArrowheads="1"/>
            </p:cNvPicPr>
            <p:nvPr/>
          </p:nvPicPr>
          <p:blipFill>
            <a:blip r:embed="rId6" cstate="print"/>
            <a:srcRect/>
            <a:stretch>
              <a:fillRect/>
            </a:stretch>
          </p:blipFill>
          <p:spPr bwMode="auto">
            <a:xfrm>
              <a:off x="6676365" y="1959056"/>
              <a:ext cx="1517543" cy="571210"/>
            </a:xfrm>
            <a:prstGeom prst="rect">
              <a:avLst/>
            </a:prstGeom>
            <a:noFill/>
          </p:spPr>
        </p:pic>
        <p:sp>
          <p:nvSpPr>
            <p:cNvPr id="38" name="Rounded Rectangle 37"/>
            <p:cNvSpPr/>
            <p:nvPr/>
          </p:nvSpPr>
          <p:spPr>
            <a:xfrm>
              <a:off x="6147956" y="1902599"/>
              <a:ext cx="2719449" cy="36617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355589" y="6348664"/>
            <a:ext cx="744627" cy="369332"/>
          </a:xfrm>
          <a:prstGeom prst="rect">
            <a:avLst/>
          </a:prstGeom>
          <a:solidFill>
            <a:schemeClr val="bg1"/>
          </a:solidFill>
        </p:spPr>
        <p:txBody>
          <a:bodyPr wrap="none" rtlCol="0">
            <a:spAutoFit/>
          </a:bodyPr>
          <a:lstStyle/>
          <a:p>
            <a:r>
              <a:rPr lang="ru-RU" dirty="0" smtClean="0">
                <a:solidFill>
                  <a:schemeClr val="bg1">
                    <a:lumMod val="65000"/>
                  </a:schemeClr>
                </a:solidFill>
              </a:rPr>
              <a:t>11</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118765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2209800"/>
            <a:ext cx="8376136" cy="533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400" dirty="0" smtClean="0"/>
              <a:t>Интегрированная панель</a:t>
            </a:r>
            <a:r>
              <a:rPr lang="en-US" sz="2400" dirty="0" smtClean="0"/>
              <a:t> </a:t>
            </a:r>
            <a:r>
              <a:rPr lang="ru-RU" sz="2400" dirty="0" smtClean="0"/>
              <a:t>(</a:t>
            </a:r>
            <a:r>
              <a:rPr lang="en-US" sz="2400" dirty="0" smtClean="0"/>
              <a:t>Dashboard</a:t>
            </a:r>
            <a:r>
              <a:rPr lang="ru-RU" sz="2400" dirty="0" smtClean="0"/>
              <a:t>)</a:t>
            </a:r>
            <a:r>
              <a:rPr lang="en-US" sz="2400" dirty="0" smtClean="0"/>
              <a:t> &amp; </a:t>
            </a:r>
            <a:r>
              <a:rPr lang="ru-RU" sz="2400" dirty="0" smtClean="0"/>
              <a:t>Отчетность</a:t>
            </a:r>
            <a:endParaRPr lang="en-US" sz="2400" dirty="0"/>
          </a:p>
        </p:txBody>
      </p:sp>
      <p:sp>
        <p:nvSpPr>
          <p:cNvPr id="7" name="Rounded Rectangle 6"/>
          <p:cNvSpPr/>
          <p:nvPr/>
        </p:nvSpPr>
        <p:spPr>
          <a:xfrm>
            <a:off x="457200" y="3352800"/>
            <a:ext cx="3810000" cy="2362200"/>
          </a:xfrm>
          <a:prstGeom prst="roundRect">
            <a:avLst/>
          </a:prstGeom>
          <a:ln w="57150">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400" dirty="0" smtClean="0"/>
              <a:t>Управление рисками</a:t>
            </a:r>
          </a:p>
          <a:p>
            <a:pPr algn="ctr"/>
            <a:r>
              <a:rPr lang="ru-RU" sz="2400" dirty="0" smtClean="0"/>
              <a:t>(</a:t>
            </a:r>
            <a:r>
              <a:rPr lang="en-US" sz="2400" dirty="0" smtClean="0"/>
              <a:t>Security Risk Management (SRM)</a:t>
            </a:r>
            <a:r>
              <a:rPr lang="ru-RU" sz="2400" dirty="0" smtClean="0"/>
              <a:t>)</a:t>
            </a:r>
            <a:endParaRPr lang="en-US" sz="2400" dirty="0" smtClean="0"/>
          </a:p>
          <a:p>
            <a:pPr algn="ctr"/>
            <a:endParaRPr lang="en-US" sz="2000" dirty="0"/>
          </a:p>
          <a:p>
            <a:pPr algn="ctr"/>
            <a:r>
              <a:rPr lang="ru-RU" sz="2000" dirty="0" smtClean="0"/>
              <a:t>Проактивный</a:t>
            </a:r>
            <a:r>
              <a:rPr lang="en-US" sz="2000" dirty="0" smtClean="0"/>
              <a:t>, </a:t>
            </a:r>
            <a:r>
              <a:rPr lang="ru-RU" sz="2000" dirty="0" smtClean="0"/>
              <a:t>нацеленный на предотвращение атак</a:t>
            </a:r>
            <a:endParaRPr lang="en-US" sz="2000" dirty="0"/>
          </a:p>
        </p:txBody>
      </p:sp>
      <p:sp>
        <p:nvSpPr>
          <p:cNvPr id="8" name="Rounded Rectangle 7"/>
          <p:cNvSpPr/>
          <p:nvPr/>
        </p:nvSpPr>
        <p:spPr>
          <a:xfrm>
            <a:off x="4953000" y="3352800"/>
            <a:ext cx="3880336" cy="2362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t>Security Information &amp; Event Management (SIEM)</a:t>
            </a:r>
          </a:p>
          <a:p>
            <a:pPr algn="ctr"/>
            <a:endParaRPr lang="en-US" sz="2400" dirty="0"/>
          </a:p>
          <a:p>
            <a:pPr algn="ctr"/>
            <a:r>
              <a:rPr lang="ru-RU" sz="2000" dirty="0" smtClean="0"/>
              <a:t>Реактивный</a:t>
            </a:r>
            <a:r>
              <a:rPr lang="en-US" sz="2000" dirty="0" smtClean="0"/>
              <a:t>, </a:t>
            </a:r>
            <a:r>
              <a:rPr lang="ru-RU" sz="2000" dirty="0" smtClean="0"/>
              <a:t>нацеленный на расследование инцидентов</a:t>
            </a:r>
            <a:endParaRPr lang="en-US" sz="2000" dirty="0"/>
          </a:p>
        </p:txBody>
      </p:sp>
      <p:sp>
        <p:nvSpPr>
          <p:cNvPr id="9" name="Left-Right Arrow 8"/>
          <p:cNvSpPr/>
          <p:nvPr/>
        </p:nvSpPr>
        <p:spPr>
          <a:xfrm>
            <a:off x="4267200" y="4305300"/>
            <a:ext cx="685800" cy="419100"/>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0" name="Left-Right Arrow 9"/>
          <p:cNvSpPr/>
          <p:nvPr/>
        </p:nvSpPr>
        <p:spPr>
          <a:xfrm rot="16200000">
            <a:off x="2295525" y="2827083"/>
            <a:ext cx="552450" cy="419100"/>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 name="Left-Right Arrow 10"/>
          <p:cNvSpPr/>
          <p:nvPr/>
        </p:nvSpPr>
        <p:spPr>
          <a:xfrm rot="16200000">
            <a:off x="6372225" y="2827084"/>
            <a:ext cx="552450" cy="419100"/>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3" name="Rounded Rectangle 12"/>
          <p:cNvSpPr/>
          <p:nvPr/>
        </p:nvSpPr>
        <p:spPr>
          <a:xfrm>
            <a:off x="3637614" y="1507620"/>
            <a:ext cx="2305986" cy="43218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65760">
              <a:defRPr/>
            </a:pPr>
            <a:r>
              <a:rPr lang="ru-RU" sz="2000" dirty="0" smtClean="0">
                <a:solidFill>
                  <a:schemeClr val="tx1"/>
                </a:solidFill>
                <a:ea typeface="ＭＳ Ｐゴシック" pitchFamily="-65" charset="-128"/>
              </a:rPr>
              <a:t>Аналитик ИБ</a:t>
            </a:r>
            <a:endParaRPr lang="en-US" sz="2000" dirty="0" smtClean="0">
              <a:solidFill>
                <a:schemeClr val="tx1"/>
              </a:solidFill>
              <a:ea typeface="ＭＳ Ｐゴシック" pitchFamily="-65" charset="-128"/>
            </a:endParaRPr>
          </a:p>
        </p:txBody>
      </p:sp>
      <p:pic>
        <p:nvPicPr>
          <p:cNvPr id="14" name="Picture 13" descr="manager_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309" y="1401096"/>
            <a:ext cx="709822" cy="709822"/>
          </a:xfrm>
          <a:prstGeom prst="rect">
            <a:avLst/>
          </a:prstGeom>
        </p:spPr>
      </p:pic>
      <p:sp>
        <p:nvSpPr>
          <p:cNvPr id="15" name="Rectangle 4"/>
          <p:cNvSpPr>
            <a:spLocks noGrp="1" noChangeArrowheads="1"/>
          </p:cNvSpPr>
          <p:nvPr>
            <p:ph type="title"/>
          </p:nvPr>
        </p:nvSpPr>
        <p:spPr>
          <a:xfrm>
            <a:off x="457200" y="352800"/>
            <a:ext cx="8376136" cy="637200"/>
          </a:xfrm>
        </p:spPr>
        <p:txBody>
          <a:bodyPr>
            <a:normAutofit/>
          </a:bodyPr>
          <a:lstStyle/>
          <a:p>
            <a:pPr eaLnBrk="1" hangingPunct="1"/>
            <a:r>
              <a:rPr lang="en-US" dirty="0" smtClean="0">
                <a:latin typeface="Arial" charset="0"/>
                <a:cs typeface="Arial" charset="0"/>
              </a:rPr>
              <a:t>SOC</a:t>
            </a:r>
            <a:r>
              <a:rPr lang="ru-RU" dirty="0" smtClean="0">
                <a:latin typeface="Arial" charset="0"/>
                <a:cs typeface="Arial" charset="0"/>
              </a:rPr>
              <a:t> НОВОГО ПОКОЛЕНИЯ</a:t>
            </a:r>
            <a:endParaRPr lang="en-US" dirty="0" smtClean="0">
              <a:latin typeface="Arial" charset="0"/>
              <a:cs typeface="Arial" charset="0"/>
            </a:endParaRPr>
          </a:p>
        </p:txBody>
      </p:sp>
      <p:sp>
        <p:nvSpPr>
          <p:cNvPr id="16" name="TextBox 15"/>
          <p:cNvSpPr txBox="1"/>
          <p:nvPr/>
        </p:nvSpPr>
        <p:spPr>
          <a:xfrm>
            <a:off x="4355589" y="6348664"/>
            <a:ext cx="761747" cy="369332"/>
          </a:xfrm>
          <a:prstGeom prst="rect">
            <a:avLst/>
          </a:prstGeom>
          <a:solidFill>
            <a:schemeClr val="bg1"/>
          </a:solidFill>
        </p:spPr>
        <p:txBody>
          <a:bodyPr wrap="none" rtlCol="0">
            <a:spAutoFit/>
          </a:bodyPr>
          <a:lstStyle/>
          <a:p>
            <a:r>
              <a:rPr lang="ru-RU" dirty="0" smtClean="0">
                <a:solidFill>
                  <a:schemeClr val="bg1">
                    <a:lumMod val="65000"/>
                  </a:schemeClr>
                </a:solidFill>
              </a:rPr>
              <a:t>12</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295696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3845" y="1782204"/>
            <a:ext cx="1647819"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a:off x="2037034" y="1600200"/>
            <a:ext cx="1647819" cy="9144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pPr>
            <a:r>
              <a:rPr lang="ru-RU" sz="1200" dirty="0" smtClean="0"/>
              <a:t>Неинтрузивность</a:t>
            </a:r>
            <a:endParaRPr lang="en-US" sz="1200" dirty="0"/>
          </a:p>
        </p:txBody>
      </p:sp>
      <p:sp>
        <p:nvSpPr>
          <p:cNvPr id="13" name="Rectangle 12"/>
          <p:cNvSpPr/>
          <p:nvPr/>
        </p:nvSpPr>
        <p:spPr>
          <a:xfrm>
            <a:off x="3765610" y="1782204"/>
            <a:ext cx="1647819"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p:cNvSpPr/>
          <p:nvPr/>
        </p:nvSpPr>
        <p:spPr>
          <a:xfrm>
            <a:off x="3765610" y="1600200"/>
            <a:ext cx="1647819" cy="9144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pPr>
            <a:r>
              <a:rPr lang="ru-RU" sz="1200" dirty="0" smtClean="0"/>
              <a:t>Расширенные аналитические возможности</a:t>
            </a:r>
            <a:endParaRPr lang="en-US" sz="1200" dirty="0"/>
          </a:p>
        </p:txBody>
      </p:sp>
      <p:sp>
        <p:nvSpPr>
          <p:cNvPr id="15" name="Rectangle 14"/>
          <p:cNvSpPr/>
          <p:nvPr/>
        </p:nvSpPr>
        <p:spPr>
          <a:xfrm>
            <a:off x="5503609" y="1782204"/>
            <a:ext cx="163392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a:off x="5494184" y="1600200"/>
            <a:ext cx="1647819" cy="9144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pPr>
            <a:r>
              <a:rPr lang="ru-RU" sz="1200" dirty="0" smtClean="0"/>
              <a:t>Производительность и масштабируемость </a:t>
            </a:r>
            <a:r>
              <a:rPr lang="en-US" sz="1200" dirty="0" smtClean="0"/>
              <a:t>Enterprise </a:t>
            </a:r>
            <a:r>
              <a:rPr lang="ru-RU" sz="1200" dirty="0" smtClean="0"/>
              <a:t>класса </a:t>
            </a:r>
            <a:endParaRPr lang="en-US" sz="1200" dirty="0"/>
          </a:p>
        </p:txBody>
      </p:sp>
      <p:sp>
        <p:nvSpPr>
          <p:cNvPr id="17" name="Rectangle 16"/>
          <p:cNvSpPr/>
          <p:nvPr/>
        </p:nvSpPr>
        <p:spPr>
          <a:xfrm>
            <a:off x="7222760" y="1782204"/>
            <a:ext cx="1647819"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ame Side Corner Rectangle 17"/>
          <p:cNvSpPr/>
          <p:nvPr/>
        </p:nvSpPr>
        <p:spPr>
          <a:xfrm>
            <a:off x="7222759" y="1600200"/>
            <a:ext cx="1647819" cy="9144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pPr>
            <a:r>
              <a:rPr lang="ru-RU" sz="1100" dirty="0" smtClean="0"/>
              <a:t>Легкость и удобство интеграции</a:t>
            </a:r>
            <a:endParaRPr lang="en-US" sz="1100" dirty="0"/>
          </a:p>
        </p:txBody>
      </p:sp>
      <p:sp>
        <p:nvSpPr>
          <p:cNvPr id="19" name="Rectangle 18"/>
          <p:cNvSpPr/>
          <p:nvPr/>
        </p:nvSpPr>
        <p:spPr>
          <a:xfrm>
            <a:off x="311158" y="1782204"/>
            <a:ext cx="164880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 Side Corner Rectangle 19"/>
          <p:cNvSpPr/>
          <p:nvPr/>
        </p:nvSpPr>
        <p:spPr>
          <a:xfrm>
            <a:off x="308459" y="1600200"/>
            <a:ext cx="1647819" cy="9144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pPr>
            <a:r>
              <a:rPr lang="ru-RU" sz="1200" dirty="0" smtClean="0"/>
              <a:t>Функциональная законченность</a:t>
            </a:r>
            <a:endParaRPr lang="en-US" sz="1200" dirty="0"/>
          </a:p>
        </p:txBody>
      </p:sp>
      <p:sp>
        <p:nvSpPr>
          <p:cNvPr id="2" name="Title 1"/>
          <p:cNvSpPr>
            <a:spLocks noGrp="1"/>
          </p:cNvSpPr>
          <p:nvPr>
            <p:ph type="title"/>
          </p:nvPr>
        </p:nvSpPr>
        <p:spPr>
          <a:xfrm>
            <a:off x="457200" y="352800"/>
            <a:ext cx="8534400" cy="637200"/>
          </a:xfrm>
        </p:spPr>
        <p:txBody>
          <a:bodyPr/>
          <a:lstStyle/>
          <a:p>
            <a:r>
              <a:rPr lang="ru-RU" dirty="0" smtClean="0"/>
              <a:t>УНИКАЛЬНЫЕ ПРЕИМУЩЕСТВА </a:t>
            </a:r>
            <a:r>
              <a:rPr lang="en-US" dirty="0" smtClean="0"/>
              <a:t>SKYBOX</a:t>
            </a:r>
            <a:endParaRPr lang="en-US" dirty="0"/>
          </a:p>
        </p:txBody>
      </p:sp>
      <p:sp>
        <p:nvSpPr>
          <p:cNvPr id="21" name="TextBox 20"/>
          <p:cNvSpPr txBox="1"/>
          <p:nvPr/>
        </p:nvSpPr>
        <p:spPr>
          <a:xfrm>
            <a:off x="308459" y="4500000"/>
            <a:ext cx="1538768" cy="830997"/>
          </a:xfrm>
          <a:prstGeom prst="rect">
            <a:avLst/>
          </a:prstGeom>
          <a:noFill/>
        </p:spPr>
        <p:txBody>
          <a:bodyPr wrap="square" rtlCol="0">
            <a:spAutoFit/>
          </a:bodyPr>
          <a:lstStyle/>
          <a:p>
            <a:pPr algn="ctr"/>
            <a:r>
              <a:rPr lang="ru-RU" sz="1200" dirty="0" smtClean="0">
                <a:solidFill>
                  <a:schemeClr val="tx1">
                    <a:lumMod val="75000"/>
                    <a:lumOff val="25000"/>
                  </a:schemeClr>
                </a:solidFill>
              </a:rPr>
              <a:t>Применимо для решения широкого спектра проблем из области ИБ</a:t>
            </a:r>
            <a:endParaRPr lang="en-US" sz="1200" dirty="0">
              <a:solidFill>
                <a:schemeClr val="tx1">
                  <a:lumMod val="75000"/>
                  <a:lumOff val="25000"/>
                </a:schemeClr>
              </a:solidFill>
            </a:endParaRPr>
          </a:p>
        </p:txBody>
      </p:sp>
      <p:sp>
        <p:nvSpPr>
          <p:cNvPr id="22" name="TextBox 21"/>
          <p:cNvSpPr txBox="1"/>
          <p:nvPr/>
        </p:nvSpPr>
        <p:spPr>
          <a:xfrm>
            <a:off x="2010139" y="4500000"/>
            <a:ext cx="1710651" cy="1200329"/>
          </a:xfrm>
          <a:prstGeom prst="rect">
            <a:avLst/>
          </a:prstGeom>
          <a:noFill/>
        </p:spPr>
        <p:txBody>
          <a:bodyPr wrap="square" rtlCol="0">
            <a:spAutoFit/>
          </a:bodyPr>
          <a:lstStyle/>
          <a:p>
            <a:pPr algn="ctr"/>
            <a:r>
              <a:rPr lang="ru-RU" sz="1200" dirty="0" smtClean="0">
                <a:solidFill>
                  <a:schemeClr val="tx1">
                    <a:lumMod val="75000"/>
                    <a:lumOff val="25000"/>
                  </a:schemeClr>
                </a:solidFill>
              </a:rPr>
              <a:t>Основано на</a:t>
            </a:r>
            <a:r>
              <a:rPr lang="en-US" sz="1200" dirty="0" smtClean="0">
                <a:solidFill>
                  <a:schemeClr val="tx1">
                    <a:lumMod val="75000"/>
                    <a:lumOff val="25000"/>
                  </a:schemeClr>
                </a:solidFill>
              </a:rPr>
              <a:t> </a:t>
            </a:r>
            <a:r>
              <a:rPr lang="ru-RU" sz="1200" dirty="0" smtClean="0">
                <a:solidFill>
                  <a:schemeClr val="tx1">
                    <a:lumMod val="75000"/>
                    <a:lumOff val="25000"/>
                  </a:schemeClr>
                </a:solidFill>
              </a:rPr>
              <a:t>технологии моделирования и симуляции</a:t>
            </a:r>
            <a:r>
              <a:rPr lang="en-US" sz="1200" dirty="0" smtClean="0">
                <a:solidFill>
                  <a:schemeClr val="tx1">
                    <a:lumMod val="75000"/>
                    <a:lumOff val="25000"/>
                  </a:schemeClr>
                </a:solidFill>
              </a:rPr>
              <a:t>, </a:t>
            </a:r>
            <a:r>
              <a:rPr lang="ru-RU" sz="1200" dirty="0" smtClean="0">
                <a:solidFill>
                  <a:schemeClr val="tx1">
                    <a:lumMod val="75000"/>
                    <a:lumOff val="25000"/>
                  </a:schemeClr>
                </a:solidFill>
              </a:rPr>
              <a:t>пригодно для регулярного безопасного анализа</a:t>
            </a:r>
            <a:endParaRPr lang="en-US" sz="1200" dirty="0">
              <a:solidFill>
                <a:schemeClr val="tx1">
                  <a:lumMod val="75000"/>
                  <a:lumOff val="25000"/>
                </a:schemeClr>
              </a:solidFill>
            </a:endParaRPr>
          </a:p>
        </p:txBody>
      </p:sp>
      <p:sp>
        <p:nvSpPr>
          <p:cNvPr id="24" name="TextBox 23"/>
          <p:cNvSpPr txBox="1"/>
          <p:nvPr/>
        </p:nvSpPr>
        <p:spPr>
          <a:xfrm>
            <a:off x="5489710" y="4500000"/>
            <a:ext cx="1647818" cy="1569660"/>
          </a:xfrm>
          <a:prstGeom prst="rect">
            <a:avLst/>
          </a:prstGeom>
          <a:noFill/>
        </p:spPr>
        <p:txBody>
          <a:bodyPr wrap="square" rtlCol="0">
            <a:spAutoFit/>
          </a:bodyPr>
          <a:lstStyle/>
          <a:p>
            <a:pPr algn="ctr"/>
            <a:r>
              <a:rPr lang="ru-RU" sz="1200" dirty="0" smtClean="0">
                <a:solidFill>
                  <a:schemeClr val="tx1">
                    <a:lumMod val="75000"/>
                    <a:lumOff val="25000"/>
                  </a:schemeClr>
                </a:solidFill>
              </a:rPr>
              <a:t>Высоко производительное и неограниченно масштабируемое решение</a:t>
            </a:r>
            <a:r>
              <a:rPr lang="en-US" sz="1200" dirty="0" smtClean="0">
                <a:solidFill>
                  <a:schemeClr val="tx1">
                    <a:lumMod val="75000"/>
                    <a:lumOff val="25000"/>
                  </a:schemeClr>
                </a:solidFill>
              </a:rPr>
              <a:t>, </a:t>
            </a:r>
            <a:r>
              <a:rPr lang="ru-RU" sz="1200" dirty="0" smtClean="0">
                <a:solidFill>
                  <a:schemeClr val="tx1">
                    <a:lumMod val="75000"/>
                    <a:lumOff val="25000"/>
                  </a:schemeClr>
                </a:solidFill>
              </a:rPr>
              <a:t>применимое в сетях любого размера и сложности</a:t>
            </a:r>
            <a:endParaRPr lang="en-US" sz="1200" dirty="0">
              <a:solidFill>
                <a:schemeClr val="tx1">
                  <a:lumMod val="75000"/>
                  <a:lumOff val="25000"/>
                </a:schemeClr>
              </a:solidFill>
            </a:endParaRPr>
          </a:p>
        </p:txBody>
      </p:sp>
      <p:pic>
        <p:nvPicPr>
          <p:cNvPr id="28" name="Picture 27"/>
          <p:cNvPicPr preferRelativeResize="0">
            <a:picLocks/>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34000" contrast="72000"/>
                    </a14:imgEffect>
                  </a14:imgLayer>
                </a14:imgProps>
              </a:ext>
              <a:ext uri="{28A0092B-C50C-407E-A947-70E740481C1C}">
                <a14:useLocalDpi xmlns:a14="http://schemas.microsoft.com/office/drawing/2010/main" val="0"/>
              </a:ext>
            </a:extLst>
          </a:blip>
          <a:stretch>
            <a:fillRect/>
          </a:stretch>
        </p:blipFill>
        <p:spPr>
          <a:xfrm>
            <a:off x="2142519" y="2683419"/>
            <a:ext cx="1440000"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preferRelativeResize="0">
            <a:picLocks/>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69853" y="2668671"/>
            <a:ext cx="1439332"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p:cNvPicPr preferRelativeResize="0">
            <a:picLocks/>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621592" y="2668671"/>
            <a:ext cx="1447799"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p:cNvPicPr preferRelativeResize="0">
            <a:picLocks/>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15200" y="2668672"/>
            <a:ext cx="1461247" cy="1241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p:cNvSpPr txBox="1"/>
          <p:nvPr/>
        </p:nvSpPr>
        <p:spPr>
          <a:xfrm>
            <a:off x="3747685" y="4500000"/>
            <a:ext cx="1647818" cy="1384995"/>
          </a:xfrm>
          <a:prstGeom prst="rect">
            <a:avLst/>
          </a:prstGeom>
          <a:noFill/>
        </p:spPr>
        <p:txBody>
          <a:bodyPr wrap="square" rtlCol="0">
            <a:spAutoFit/>
          </a:bodyPr>
          <a:lstStyle/>
          <a:p>
            <a:pPr algn="ctr"/>
            <a:r>
              <a:rPr lang="ru-RU" sz="1200" dirty="0" smtClean="0">
                <a:solidFill>
                  <a:schemeClr val="tx1">
                    <a:lumMod val="75000"/>
                    <a:lumOff val="25000"/>
                  </a:schemeClr>
                </a:solidFill>
              </a:rPr>
              <a:t>Пригодно для анализа маршрутов</a:t>
            </a:r>
            <a:r>
              <a:rPr lang="en-US" sz="1200" dirty="0" smtClean="0">
                <a:solidFill>
                  <a:schemeClr val="tx1">
                    <a:lumMod val="75000"/>
                    <a:lumOff val="25000"/>
                  </a:schemeClr>
                </a:solidFill>
              </a:rPr>
              <a:t>, “what</a:t>
            </a:r>
            <a:r>
              <a:rPr lang="ru-RU" sz="1200" dirty="0" smtClean="0">
                <a:solidFill>
                  <a:schemeClr val="tx1">
                    <a:lumMod val="75000"/>
                    <a:lumOff val="25000"/>
                  </a:schemeClr>
                </a:solidFill>
              </a:rPr>
              <a:t>-</a:t>
            </a:r>
            <a:r>
              <a:rPr lang="en-US" sz="1200" dirty="0" smtClean="0">
                <a:solidFill>
                  <a:schemeClr val="tx1">
                    <a:lumMod val="75000"/>
                    <a:lumOff val="25000"/>
                  </a:schemeClr>
                </a:solidFill>
              </a:rPr>
              <a:t>if” </a:t>
            </a:r>
            <a:r>
              <a:rPr lang="ru-RU" sz="1200" dirty="0" smtClean="0">
                <a:solidFill>
                  <a:schemeClr val="tx1">
                    <a:lumMod val="75000"/>
                    <a:lumOff val="25000"/>
                  </a:schemeClr>
                </a:solidFill>
              </a:rPr>
              <a:t>моделирования</a:t>
            </a:r>
            <a:r>
              <a:rPr lang="en-US" sz="1200" dirty="0" smtClean="0">
                <a:solidFill>
                  <a:schemeClr val="tx1">
                    <a:lumMod val="75000"/>
                    <a:lumOff val="25000"/>
                  </a:schemeClr>
                </a:solidFill>
              </a:rPr>
              <a:t>, </a:t>
            </a:r>
            <a:r>
              <a:rPr lang="ru-RU" sz="1200" dirty="0" smtClean="0">
                <a:solidFill>
                  <a:schemeClr val="tx1">
                    <a:lumMod val="75000"/>
                    <a:lumOff val="25000"/>
                  </a:schemeClr>
                </a:solidFill>
              </a:rPr>
              <a:t>симуляция атак (прямых и многоходовых)</a:t>
            </a:r>
            <a:r>
              <a:rPr lang="en-US" sz="1200" dirty="0" smtClean="0">
                <a:solidFill>
                  <a:schemeClr val="tx1">
                    <a:lumMod val="75000"/>
                    <a:lumOff val="25000"/>
                  </a:schemeClr>
                </a:solidFill>
              </a:rPr>
              <a:t>.. </a:t>
            </a:r>
            <a:endParaRPr lang="en-US" sz="1200" dirty="0">
              <a:solidFill>
                <a:schemeClr val="tx1">
                  <a:lumMod val="75000"/>
                  <a:lumOff val="25000"/>
                </a:schemeClr>
              </a:solidFill>
            </a:endParaRPr>
          </a:p>
        </p:txBody>
      </p:sp>
      <p:sp>
        <p:nvSpPr>
          <p:cNvPr id="25" name="TextBox 24"/>
          <p:cNvSpPr txBox="1"/>
          <p:nvPr/>
        </p:nvSpPr>
        <p:spPr>
          <a:xfrm>
            <a:off x="7177864" y="4500000"/>
            <a:ext cx="1737549" cy="1384995"/>
          </a:xfrm>
          <a:prstGeom prst="rect">
            <a:avLst/>
          </a:prstGeom>
          <a:noFill/>
        </p:spPr>
        <p:txBody>
          <a:bodyPr wrap="square" rtlCol="0">
            <a:spAutoFit/>
          </a:bodyPr>
          <a:lstStyle/>
          <a:p>
            <a:pPr algn="ctr"/>
            <a:r>
              <a:rPr lang="ru-RU" sz="1200" dirty="0" smtClean="0">
                <a:solidFill>
                  <a:schemeClr val="tx1">
                    <a:lumMod val="75000"/>
                    <a:lumOff val="25000"/>
                  </a:schemeClr>
                </a:solidFill>
              </a:rPr>
              <a:t>Поддерживает </a:t>
            </a:r>
            <a:r>
              <a:rPr lang="en-US" sz="1200" dirty="0" smtClean="0">
                <a:solidFill>
                  <a:schemeClr val="tx1">
                    <a:lumMod val="75000"/>
                    <a:lumOff val="25000"/>
                  </a:schemeClr>
                </a:solidFill>
              </a:rPr>
              <a:t>“</a:t>
            </a:r>
            <a:r>
              <a:rPr lang="ru-RU" sz="1200" dirty="0" smtClean="0">
                <a:solidFill>
                  <a:schemeClr val="tx1">
                    <a:lumMod val="75000"/>
                    <a:lumOff val="25000"/>
                  </a:schemeClr>
                </a:solidFill>
              </a:rPr>
              <a:t>из коробки</a:t>
            </a:r>
            <a:r>
              <a:rPr lang="en-US" sz="1200" dirty="0" smtClean="0">
                <a:solidFill>
                  <a:schemeClr val="tx1">
                    <a:lumMod val="75000"/>
                    <a:lumOff val="25000"/>
                  </a:schemeClr>
                </a:solidFill>
              </a:rPr>
              <a:t>” </a:t>
            </a:r>
            <a:r>
              <a:rPr lang="ru-RU" sz="1200" dirty="0" smtClean="0">
                <a:solidFill>
                  <a:schemeClr val="tx1">
                    <a:lumMod val="75000"/>
                    <a:lumOff val="25000"/>
                  </a:schemeClr>
                </a:solidFill>
              </a:rPr>
              <a:t>более 72 сетевых устройств и систем безопасности</a:t>
            </a:r>
            <a:r>
              <a:rPr lang="en-US" sz="1200" dirty="0" smtClean="0">
                <a:solidFill>
                  <a:schemeClr val="tx1">
                    <a:lumMod val="75000"/>
                    <a:lumOff val="25000"/>
                  </a:schemeClr>
                </a:solidFill>
              </a:rPr>
              <a:t>, API </a:t>
            </a:r>
            <a:r>
              <a:rPr lang="ru-RU" sz="1200" dirty="0" smtClean="0">
                <a:solidFill>
                  <a:schemeClr val="tx1">
                    <a:lumMod val="75000"/>
                    <a:lumOff val="25000"/>
                  </a:schemeClr>
                </a:solidFill>
              </a:rPr>
              <a:t>для расширения списка совместимых устройств</a:t>
            </a:r>
            <a:endParaRPr lang="en-US" sz="1200" dirty="0">
              <a:solidFill>
                <a:schemeClr val="tx1">
                  <a:lumMod val="75000"/>
                  <a:lumOff val="25000"/>
                </a:schemeClr>
              </a:solidFill>
            </a:endParaRPr>
          </a:p>
        </p:txBody>
      </p:sp>
      <p:pic>
        <p:nvPicPr>
          <p:cNvPr id="27" name="Picture 26"/>
          <p:cNvPicPr preferRelativeResize="0">
            <a:picLocks/>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5564" y="2668671"/>
            <a:ext cx="1439332"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TextBox 25"/>
          <p:cNvSpPr txBox="1"/>
          <p:nvPr/>
        </p:nvSpPr>
        <p:spPr>
          <a:xfrm>
            <a:off x="4355589" y="6348664"/>
            <a:ext cx="761747" cy="369332"/>
          </a:xfrm>
          <a:prstGeom prst="rect">
            <a:avLst/>
          </a:prstGeom>
          <a:solidFill>
            <a:schemeClr val="bg1"/>
          </a:solidFill>
        </p:spPr>
        <p:txBody>
          <a:bodyPr wrap="none" rtlCol="0">
            <a:spAutoFit/>
          </a:bodyPr>
          <a:lstStyle/>
          <a:p>
            <a:r>
              <a:rPr lang="ru-RU" dirty="0" smtClean="0">
                <a:solidFill>
                  <a:schemeClr val="bg1">
                    <a:lumMod val="65000"/>
                  </a:schemeClr>
                </a:solidFill>
              </a:rPr>
              <a:t>1</a:t>
            </a:r>
            <a:r>
              <a:rPr lang="en-US" dirty="0" smtClean="0">
                <a:solidFill>
                  <a:schemeClr val="bg1">
                    <a:lumMod val="65000"/>
                  </a:schemeClr>
                </a:solidFill>
              </a:rPr>
              <a:t>3/13</a:t>
            </a:r>
            <a:endParaRPr lang="ru-RU" dirty="0">
              <a:solidFill>
                <a:schemeClr val="bg1">
                  <a:lumMod val="65000"/>
                </a:schemeClr>
              </a:solidFill>
            </a:endParaRPr>
          </a:p>
        </p:txBody>
      </p:sp>
    </p:spTree>
    <p:extLst>
      <p:ext uri="{BB962C8B-B14F-4D97-AF65-F5344CB8AC3E}">
        <p14:creationId xmlns:p14="http://schemas.microsoft.com/office/powerpoint/2010/main" val="147021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b="0" dirty="0" smtClean="0">
                <a:effectLst/>
              </a:rPr>
              <a:t>БЛАГОДАРЮ ЗА ВНИМАНИЕ</a:t>
            </a:r>
            <a:endParaRPr lang="en-US" b="0" dirty="0">
              <a:effectLst/>
            </a:endParaRPr>
          </a:p>
        </p:txBody>
      </p:sp>
      <p:sp>
        <p:nvSpPr>
          <p:cNvPr id="5" name="Text Placeholder 3"/>
          <p:cNvSpPr txBox="1">
            <a:spLocks/>
          </p:cNvSpPr>
          <p:nvPr/>
        </p:nvSpPr>
        <p:spPr bwMode="gray">
          <a:xfrm>
            <a:off x="641629" y="5410200"/>
            <a:ext cx="2890465" cy="609600"/>
          </a:xfrm>
          <a:prstGeom prst="rect">
            <a:avLst/>
          </a:prstGeom>
        </p:spPr>
        <p:txBody>
          <a:bodyPr vert="horz" lIns="91440" tIns="45720" rIns="91440" bIns="45720" rtlCol="0" anchor="b">
            <a:normAutofit lnSpcReduction="10000"/>
          </a:bodyPr>
          <a:lstStyle>
            <a:lvl1pPr marL="0" indent="0" algn="l" defTabSz="914400" rtl="0" eaLnBrk="1" latinLnBrk="0" hangingPunct="1">
              <a:spcBef>
                <a:spcPts val="1200"/>
              </a:spcBef>
              <a:buClr>
                <a:schemeClr val="accent1"/>
              </a:buClr>
              <a:buSzPct val="110000"/>
              <a:buFont typeface="Wingdings" pitchFamily="2" charset="2"/>
              <a:buNone/>
              <a:defRPr sz="2400" kern="1200" cap="none"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indent="0" algn="l"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ts val="600"/>
              </a:spcBef>
              <a:buClr>
                <a:schemeClr val="accent1"/>
              </a:buClr>
              <a:buSzPct val="110000"/>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0"/>
              </a:spcBef>
            </a:pPr>
            <a:r>
              <a:rPr lang="en-US" sz="1800" dirty="0" smtClean="0">
                <a:solidFill>
                  <a:schemeClr val="tx2"/>
                </a:solidFill>
                <a:effectLst/>
              </a:rPr>
              <a:t>www.skyboxsecurity.com</a:t>
            </a:r>
            <a:endParaRPr lang="ru-RU" sz="1800" dirty="0" smtClean="0">
              <a:solidFill>
                <a:schemeClr val="tx2"/>
              </a:solidFill>
              <a:effectLst/>
            </a:endParaRPr>
          </a:p>
          <a:p>
            <a:pPr>
              <a:spcBef>
                <a:spcPts val="0"/>
              </a:spcBef>
            </a:pPr>
            <a:r>
              <a:rPr lang="en-US" sz="1800" dirty="0" smtClean="0">
                <a:solidFill>
                  <a:schemeClr val="tx2"/>
                </a:solidFill>
                <a:effectLst/>
              </a:rPr>
              <a:t>www.iitdgroup.ru</a:t>
            </a:r>
            <a:endParaRPr lang="en-US" sz="1800" dirty="0">
              <a:solidFill>
                <a:schemeClr val="tx2"/>
              </a:solidFill>
              <a:effectLst/>
            </a:endParaRPr>
          </a:p>
        </p:txBody>
      </p:sp>
    </p:spTree>
    <p:extLst>
      <p:ext uri="{BB962C8B-B14F-4D97-AF65-F5344CB8AC3E}">
        <p14:creationId xmlns:p14="http://schemas.microsoft.com/office/powerpoint/2010/main" val="305164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366"/>
            <a:ext cx="8229600" cy="636234"/>
          </a:xfrm>
        </p:spPr>
        <p:txBody>
          <a:bodyPr/>
          <a:lstStyle/>
          <a:p>
            <a:r>
              <a:rPr lang="ru-RU" dirty="0" smtClean="0">
                <a:effectLst/>
              </a:rPr>
              <a:t>ОБЫЧНЫЕ ПРОБЛЕМЫ ИБ</a:t>
            </a:r>
            <a:endParaRPr lang="en-US"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6172029"/>
              </p:ext>
            </p:extLst>
          </p:nvPr>
        </p:nvGraphicFramePr>
        <p:xfrm>
          <a:off x="311730" y="1519237"/>
          <a:ext cx="8610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355589" y="6348664"/>
            <a:ext cx="633507" cy="369332"/>
          </a:xfrm>
          <a:prstGeom prst="rect">
            <a:avLst/>
          </a:prstGeom>
          <a:solidFill>
            <a:schemeClr val="bg1"/>
          </a:solidFill>
        </p:spPr>
        <p:txBody>
          <a:bodyPr wrap="none" rtlCol="0">
            <a:spAutoFit/>
          </a:bodyPr>
          <a:lstStyle/>
          <a:p>
            <a:r>
              <a:rPr lang="ru-RU" dirty="0" smtClean="0">
                <a:solidFill>
                  <a:schemeClr val="bg1">
                    <a:lumMod val="65000"/>
                  </a:schemeClr>
                </a:solidFill>
              </a:rPr>
              <a:t>1</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60707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800"/>
            <a:ext cx="8413378" cy="637200"/>
          </a:xfrm>
        </p:spPr>
        <p:txBody>
          <a:bodyPr>
            <a:normAutofit/>
          </a:bodyPr>
          <a:lstStyle/>
          <a:p>
            <a:r>
              <a:rPr lang="ru-RU" dirty="0" smtClean="0">
                <a:effectLst/>
              </a:rPr>
              <a:t>НОВЫЙ</a:t>
            </a:r>
            <a:r>
              <a:rPr lang="en-US" dirty="0" smtClean="0">
                <a:effectLst/>
              </a:rPr>
              <a:t>, </a:t>
            </a:r>
            <a:r>
              <a:rPr lang="ru-RU" dirty="0" smtClean="0">
                <a:effectLst/>
              </a:rPr>
              <a:t>РЕВОЛЮЦИОННЫЙ ПОДХОД</a:t>
            </a:r>
            <a:endParaRPr lang="en-US" dirty="0">
              <a:effectLst/>
            </a:endParaRPr>
          </a:p>
        </p:txBody>
      </p:sp>
      <p:sp>
        <p:nvSpPr>
          <p:cNvPr id="6" name="Rectangle 5"/>
          <p:cNvSpPr/>
          <p:nvPr/>
        </p:nvSpPr>
        <p:spPr>
          <a:xfrm>
            <a:off x="2037035" y="2147965"/>
            <a:ext cx="1647819" cy="3859644"/>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a:off x="2037034" y="1545336"/>
            <a:ext cx="1647819" cy="1335024"/>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bIns="73152" rtlCol="0" anchor="ctr" anchorCtr="0"/>
          <a:lstStyle/>
          <a:p>
            <a:pPr algn="ctr"/>
            <a:r>
              <a:rPr lang="ru-RU" sz="1200" cap="all" dirty="0" smtClean="0"/>
              <a:t>Регулярность</a:t>
            </a:r>
            <a:r>
              <a:rPr lang="en-US" sz="1200" cap="all" dirty="0" smtClean="0"/>
              <a:t> </a:t>
            </a:r>
            <a:br>
              <a:rPr lang="en-US" sz="1200" cap="all" dirty="0" smtClean="0"/>
            </a:br>
            <a:r>
              <a:rPr lang="ru-RU" sz="1200" cap="all" dirty="0" smtClean="0"/>
              <a:t>и безопасность</a:t>
            </a:r>
            <a:endParaRPr lang="en-US" sz="1200" cap="all" dirty="0"/>
          </a:p>
        </p:txBody>
      </p:sp>
      <p:sp>
        <p:nvSpPr>
          <p:cNvPr id="8" name="Rectangle 7"/>
          <p:cNvSpPr/>
          <p:nvPr/>
        </p:nvSpPr>
        <p:spPr>
          <a:xfrm>
            <a:off x="3765610" y="2147965"/>
            <a:ext cx="1647819" cy="3859644"/>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p:cNvSpPr/>
          <p:nvPr/>
        </p:nvSpPr>
        <p:spPr>
          <a:xfrm>
            <a:off x="3765610" y="1545336"/>
            <a:ext cx="1647819" cy="1335024"/>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bIns="73152" rtlCol="0" anchor="ctr" anchorCtr="0"/>
          <a:lstStyle/>
          <a:p>
            <a:pPr algn="ctr"/>
            <a:r>
              <a:rPr lang="ru-RU" sz="1200" cap="all" dirty="0" smtClean="0"/>
              <a:t>Полезность как для ИТ</a:t>
            </a:r>
            <a:r>
              <a:rPr lang="en-US" sz="1200" cap="all" dirty="0" smtClean="0"/>
              <a:t>,</a:t>
            </a:r>
            <a:r>
              <a:rPr lang="ru-RU" sz="1200" cap="all" dirty="0" smtClean="0"/>
              <a:t> так и для безопасности </a:t>
            </a:r>
            <a:endParaRPr lang="en-US" sz="1200" cap="all" spc="-50" dirty="0"/>
          </a:p>
        </p:txBody>
      </p:sp>
      <p:sp>
        <p:nvSpPr>
          <p:cNvPr id="10" name="Rectangle 9"/>
          <p:cNvSpPr/>
          <p:nvPr/>
        </p:nvSpPr>
        <p:spPr>
          <a:xfrm>
            <a:off x="5494185" y="2147965"/>
            <a:ext cx="1647819" cy="3859644"/>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a:off x="5494184" y="1545336"/>
            <a:ext cx="1647819" cy="1335024"/>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bIns="73152" rtlCol="0" anchor="ctr" anchorCtr="0"/>
          <a:lstStyle/>
          <a:p>
            <a:pPr algn="ctr"/>
            <a:r>
              <a:rPr lang="ru-RU" sz="1200" cap="all" dirty="0" smtClean="0"/>
              <a:t>Масштабир</a:t>
            </a:r>
            <a:r>
              <a:rPr lang="en-US" sz="1200" cap="all" dirty="0" smtClean="0"/>
              <a:t>.</a:t>
            </a:r>
            <a:r>
              <a:rPr lang="ru-RU" sz="1200" cap="all" dirty="0" smtClean="0"/>
              <a:t> без ограничений</a:t>
            </a:r>
            <a:endParaRPr lang="en-US" sz="1200" cap="all" dirty="0"/>
          </a:p>
        </p:txBody>
      </p:sp>
      <p:sp>
        <p:nvSpPr>
          <p:cNvPr id="12" name="Rectangle 11"/>
          <p:cNvSpPr/>
          <p:nvPr/>
        </p:nvSpPr>
        <p:spPr>
          <a:xfrm>
            <a:off x="7222760" y="2147965"/>
            <a:ext cx="1647819" cy="3859644"/>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p:nvSpPr>
        <p:spPr>
          <a:xfrm>
            <a:off x="7222759" y="1545336"/>
            <a:ext cx="1647819" cy="1335024"/>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bIns="73152" rtlCol="0" anchor="ctr" anchorCtr="0"/>
          <a:lstStyle/>
          <a:p>
            <a:pPr algn="ctr"/>
            <a:r>
              <a:rPr lang="ru-RU" sz="1200" cap="all" dirty="0" smtClean="0"/>
              <a:t>Широкие аналитические возможности</a:t>
            </a:r>
            <a:endParaRPr lang="en-US" sz="1200" cap="all" dirty="0"/>
          </a:p>
        </p:txBody>
      </p:sp>
      <p:sp>
        <p:nvSpPr>
          <p:cNvPr id="14" name="Rectangle 13"/>
          <p:cNvSpPr/>
          <p:nvPr/>
        </p:nvSpPr>
        <p:spPr>
          <a:xfrm>
            <a:off x="308460" y="2147965"/>
            <a:ext cx="1647819" cy="3859644"/>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Same Side Corner Rectangle 14"/>
          <p:cNvSpPr/>
          <p:nvPr/>
        </p:nvSpPr>
        <p:spPr>
          <a:xfrm>
            <a:off x="308459" y="1545336"/>
            <a:ext cx="1647819" cy="1335024"/>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bIns="73152" rtlCol="0" anchor="ctr" anchorCtr="0"/>
          <a:lstStyle/>
          <a:p>
            <a:pPr algn="ctr">
              <a:lnSpc>
                <a:spcPct val="95000"/>
              </a:lnSpc>
            </a:pPr>
            <a:r>
              <a:rPr lang="ru-RU" sz="1200" cap="all" dirty="0" smtClean="0"/>
              <a:t>Проактивность</a:t>
            </a:r>
            <a:r>
              <a:rPr lang="en-US" sz="1200" cap="all" dirty="0" smtClean="0"/>
              <a:t>, </a:t>
            </a:r>
            <a:br>
              <a:rPr lang="en-US" sz="1200" cap="all" dirty="0" smtClean="0"/>
            </a:br>
            <a:r>
              <a:rPr lang="ru-RU" sz="1200" cap="all" dirty="0" smtClean="0"/>
              <a:t>основан на</a:t>
            </a:r>
            <a:r>
              <a:rPr lang="en-US" sz="1200" cap="all" dirty="0" smtClean="0"/>
              <a:t> </a:t>
            </a:r>
            <a:r>
              <a:rPr lang="ru-RU" sz="1200" cap="all" dirty="0" smtClean="0"/>
              <a:t>анализе рисков</a:t>
            </a:r>
            <a:endParaRPr lang="en-US" sz="1200" cap="all" dirty="0"/>
          </a:p>
        </p:txBody>
      </p:sp>
      <p:pic>
        <p:nvPicPr>
          <p:cNvPr id="16" name="Picture 15"/>
          <p:cNvPicPr preferRelativeResize="0">
            <a:picLocks/>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25624" t="10343" b="7478"/>
          <a:stretch/>
        </p:blipFill>
        <p:spPr>
          <a:xfrm>
            <a:off x="429612" y="3994551"/>
            <a:ext cx="1439332"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preferRelativeResize="0">
            <a:picLocks/>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57985" y="3994551"/>
            <a:ext cx="1439018"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preferRelativeResize="0">
            <a:picLocks/>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69853" y="3994552"/>
            <a:ext cx="1439332" cy="1241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preferRelativeResize="0">
            <a:picLocks/>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89496" y="3994551"/>
            <a:ext cx="1447799"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preferRelativeResize="0">
            <a:picLocks/>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l="15979"/>
          <a:stretch/>
        </p:blipFill>
        <p:spPr>
          <a:xfrm>
            <a:off x="7315200" y="3994551"/>
            <a:ext cx="1461248" cy="124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3" name="Group 42"/>
          <p:cNvGrpSpPr/>
          <p:nvPr/>
        </p:nvGrpSpPr>
        <p:grpSpPr>
          <a:xfrm>
            <a:off x="2597619" y="3156565"/>
            <a:ext cx="565834" cy="565834"/>
            <a:chOff x="2578026" y="3097391"/>
            <a:chExt cx="565834" cy="565834"/>
          </a:xfrm>
        </p:grpSpPr>
        <p:sp>
          <p:nvSpPr>
            <p:cNvPr id="29" name="Oval 28"/>
            <p:cNvSpPr/>
            <p:nvPr/>
          </p:nvSpPr>
          <p:spPr>
            <a:xfrm>
              <a:off x="2578026" y="3097391"/>
              <a:ext cx="565834" cy="565834"/>
            </a:xfrm>
            <a:prstGeom prst="ellipse">
              <a:avLst/>
            </a:prstGeom>
            <a:solidFill>
              <a:schemeClr val="accent1"/>
            </a:solidFill>
            <a:ln w="19050">
              <a:solidFill>
                <a:schemeClr val="bg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30" name="Picture 29"/>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700605" y="3235896"/>
              <a:ext cx="320676" cy="290023"/>
            </a:xfrm>
            <a:prstGeom prst="rect">
              <a:avLst/>
            </a:prstGeom>
          </p:spPr>
        </p:pic>
      </p:grpSp>
      <p:grpSp>
        <p:nvGrpSpPr>
          <p:cNvPr id="42" name="Group 41"/>
          <p:cNvGrpSpPr/>
          <p:nvPr/>
        </p:nvGrpSpPr>
        <p:grpSpPr>
          <a:xfrm>
            <a:off x="857064" y="3156565"/>
            <a:ext cx="565834" cy="565834"/>
            <a:chOff x="811347" y="3070686"/>
            <a:chExt cx="565834" cy="565834"/>
          </a:xfrm>
        </p:grpSpPr>
        <p:sp>
          <p:nvSpPr>
            <p:cNvPr id="31" name="Oval 30"/>
            <p:cNvSpPr/>
            <p:nvPr/>
          </p:nvSpPr>
          <p:spPr>
            <a:xfrm>
              <a:off x="811347" y="3070686"/>
              <a:ext cx="565834" cy="565834"/>
            </a:xfrm>
            <a:prstGeom prst="ellipse">
              <a:avLst/>
            </a:prstGeom>
            <a:solidFill>
              <a:schemeClr val="accent1"/>
            </a:solidFill>
            <a:ln w="19050">
              <a:solidFill>
                <a:schemeClr val="bg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2085" y="3203433"/>
              <a:ext cx="284358" cy="284358"/>
            </a:xfrm>
            <a:prstGeom prst="rect">
              <a:avLst/>
            </a:prstGeom>
          </p:spPr>
        </p:pic>
      </p:grpSp>
      <p:grpSp>
        <p:nvGrpSpPr>
          <p:cNvPr id="41" name="Group 40"/>
          <p:cNvGrpSpPr/>
          <p:nvPr/>
        </p:nvGrpSpPr>
        <p:grpSpPr>
          <a:xfrm>
            <a:off x="4306602" y="3156565"/>
            <a:ext cx="565834" cy="565834"/>
            <a:chOff x="3664420" y="2978024"/>
            <a:chExt cx="565834" cy="565834"/>
          </a:xfrm>
        </p:grpSpPr>
        <p:sp>
          <p:nvSpPr>
            <p:cNvPr id="33" name="Oval 32"/>
            <p:cNvSpPr/>
            <p:nvPr/>
          </p:nvSpPr>
          <p:spPr>
            <a:xfrm>
              <a:off x="3664420" y="2978024"/>
              <a:ext cx="565834" cy="565834"/>
            </a:xfrm>
            <a:prstGeom prst="ellipse">
              <a:avLst/>
            </a:prstGeom>
            <a:solidFill>
              <a:schemeClr val="accent1"/>
            </a:solidFill>
            <a:ln w="19050">
              <a:solidFill>
                <a:schemeClr val="bg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34" name="Picture 33"/>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801098" y="3117562"/>
              <a:ext cx="289618" cy="289618"/>
            </a:xfrm>
            <a:prstGeom prst="rect">
              <a:avLst/>
            </a:prstGeom>
          </p:spPr>
        </p:pic>
      </p:grpSp>
      <p:grpSp>
        <p:nvGrpSpPr>
          <p:cNvPr id="40" name="Group 39"/>
          <p:cNvGrpSpPr/>
          <p:nvPr/>
        </p:nvGrpSpPr>
        <p:grpSpPr>
          <a:xfrm>
            <a:off x="6026033" y="3156565"/>
            <a:ext cx="565834" cy="565834"/>
            <a:chOff x="5309185" y="3062695"/>
            <a:chExt cx="565834" cy="565834"/>
          </a:xfrm>
        </p:grpSpPr>
        <p:sp>
          <p:nvSpPr>
            <p:cNvPr id="35" name="Oval 34"/>
            <p:cNvSpPr/>
            <p:nvPr/>
          </p:nvSpPr>
          <p:spPr>
            <a:xfrm>
              <a:off x="5309185" y="3062695"/>
              <a:ext cx="565834" cy="565834"/>
            </a:xfrm>
            <a:prstGeom prst="ellipse">
              <a:avLst/>
            </a:prstGeom>
            <a:solidFill>
              <a:schemeClr val="accent1"/>
            </a:solidFill>
            <a:ln w="19050">
              <a:solidFill>
                <a:schemeClr val="bg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44885" y="3193358"/>
              <a:ext cx="294433" cy="294433"/>
            </a:xfrm>
            <a:prstGeom prst="rect">
              <a:avLst/>
            </a:prstGeom>
          </p:spPr>
        </p:pic>
      </p:grpSp>
      <p:grpSp>
        <p:nvGrpSpPr>
          <p:cNvPr id="39" name="Group 38"/>
          <p:cNvGrpSpPr/>
          <p:nvPr/>
        </p:nvGrpSpPr>
        <p:grpSpPr>
          <a:xfrm>
            <a:off x="7763752" y="3156565"/>
            <a:ext cx="565834" cy="565834"/>
            <a:chOff x="6749366" y="3057657"/>
            <a:chExt cx="565834" cy="565834"/>
          </a:xfrm>
        </p:grpSpPr>
        <p:sp>
          <p:nvSpPr>
            <p:cNvPr id="37" name="Oval 36"/>
            <p:cNvSpPr/>
            <p:nvPr/>
          </p:nvSpPr>
          <p:spPr>
            <a:xfrm>
              <a:off x="6749366" y="3057657"/>
              <a:ext cx="565834" cy="565834"/>
            </a:xfrm>
            <a:prstGeom prst="ellipse">
              <a:avLst/>
            </a:prstGeom>
            <a:solidFill>
              <a:schemeClr val="accent1"/>
            </a:solidFill>
            <a:ln w="19050">
              <a:solidFill>
                <a:schemeClr val="bg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68840" y="3255341"/>
              <a:ext cx="331942" cy="180197"/>
            </a:xfrm>
            <a:prstGeom prst="rect">
              <a:avLst/>
            </a:prstGeom>
          </p:spPr>
        </p:pic>
      </p:grpSp>
      <p:sp>
        <p:nvSpPr>
          <p:cNvPr id="46" name="TextBox 45"/>
          <p:cNvSpPr txBox="1"/>
          <p:nvPr/>
        </p:nvSpPr>
        <p:spPr>
          <a:xfrm>
            <a:off x="4355589" y="6348664"/>
            <a:ext cx="633507" cy="369332"/>
          </a:xfrm>
          <a:prstGeom prst="rect">
            <a:avLst/>
          </a:prstGeom>
          <a:solidFill>
            <a:schemeClr val="bg1"/>
          </a:solidFill>
        </p:spPr>
        <p:txBody>
          <a:bodyPr wrap="none" rtlCol="0">
            <a:spAutoFit/>
          </a:bodyPr>
          <a:lstStyle/>
          <a:p>
            <a:r>
              <a:rPr lang="en-US" dirty="0">
                <a:solidFill>
                  <a:schemeClr val="bg1">
                    <a:lumMod val="65000"/>
                  </a:schemeClr>
                </a:solidFill>
              </a:rPr>
              <a:t>2</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303615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26542" y="2655839"/>
            <a:ext cx="8327269" cy="2379099"/>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preferRelativeResize="0">
            <a:picLocks/>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119000"/>
                    </a14:imgEffect>
                  </a14:imgLayer>
                </a14:imgProps>
              </a:ext>
              <a:ext uri="{28A0092B-C50C-407E-A947-70E740481C1C}">
                <a14:useLocalDpi xmlns:a14="http://schemas.microsoft.com/office/drawing/2010/main" val="0"/>
              </a:ext>
            </a:extLst>
          </a:blip>
          <a:stretch>
            <a:fillRect/>
          </a:stretch>
        </p:blipFill>
        <p:spPr>
          <a:xfrm>
            <a:off x="990600" y="3015551"/>
            <a:ext cx="1828800" cy="1108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68533" y="3015551"/>
            <a:ext cx="1828800" cy="1108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p:cNvPicPr preferRelativeResize="0">
            <a:picLocks/>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47411" y="3015551"/>
            <a:ext cx="1828800" cy="1108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ound Same Side Corner Rectangle 2"/>
          <p:cNvSpPr/>
          <p:nvPr/>
        </p:nvSpPr>
        <p:spPr>
          <a:xfrm>
            <a:off x="427512" y="2325374"/>
            <a:ext cx="8331006" cy="526182"/>
          </a:xfrm>
          <a:prstGeom prst="round2SameRect">
            <a:avLst>
              <a:gd name="adj1" fmla="val 40196"/>
              <a:gd name="adj2"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5000"/>
              </a:lnSpc>
              <a:spcBef>
                <a:spcPts val="600"/>
              </a:spcBef>
            </a:pPr>
            <a:r>
              <a:rPr lang="ru-RU" sz="2000" dirty="0" smtClean="0"/>
              <a:t>Выполнение возможно при условии снижения</a:t>
            </a:r>
            <a:r>
              <a:rPr lang="ru-RU" sz="2000" i="1" dirty="0" smtClean="0"/>
              <a:t> </a:t>
            </a:r>
            <a:r>
              <a:rPr lang="ru-RU" sz="2000" dirty="0" smtClean="0"/>
              <a:t>рисков</a:t>
            </a:r>
            <a:endParaRPr lang="en-US" sz="2000" dirty="0"/>
          </a:p>
        </p:txBody>
      </p:sp>
      <p:sp>
        <p:nvSpPr>
          <p:cNvPr id="2" name="Title 1"/>
          <p:cNvSpPr>
            <a:spLocks noGrp="1"/>
          </p:cNvSpPr>
          <p:nvPr>
            <p:ph type="title"/>
          </p:nvPr>
        </p:nvSpPr>
        <p:spPr>
          <a:xfrm>
            <a:off x="152400" y="352800"/>
            <a:ext cx="8915400" cy="637200"/>
          </a:xfrm>
        </p:spPr>
        <p:txBody>
          <a:bodyPr>
            <a:noAutofit/>
          </a:bodyPr>
          <a:lstStyle/>
          <a:p>
            <a:r>
              <a:rPr lang="ru-RU" dirty="0" smtClean="0"/>
              <a:t>ТРЕБОВАНИЯ БИЗНЕСА </a:t>
            </a:r>
            <a:r>
              <a:rPr lang="en-US" dirty="0" smtClean="0"/>
              <a:t>&amp; </a:t>
            </a:r>
            <a:r>
              <a:rPr lang="ru-RU" dirty="0" smtClean="0"/>
              <a:t>БЕЗОПАСНОСТЬ</a:t>
            </a:r>
            <a:endParaRPr lang="en-US" dirty="0"/>
          </a:p>
        </p:txBody>
      </p:sp>
      <p:sp>
        <p:nvSpPr>
          <p:cNvPr id="9" name="TextBox 8"/>
          <p:cNvSpPr txBox="1"/>
          <p:nvPr/>
        </p:nvSpPr>
        <p:spPr>
          <a:xfrm>
            <a:off x="916407" y="4248674"/>
            <a:ext cx="1977186" cy="707886"/>
          </a:xfrm>
          <a:prstGeom prst="rect">
            <a:avLst/>
          </a:prstGeom>
          <a:noFill/>
        </p:spPr>
        <p:txBody>
          <a:bodyPr wrap="square" rtlCol="0">
            <a:spAutoFit/>
          </a:bodyPr>
          <a:lstStyle/>
          <a:p>
            <a:pPr algn="ctr"/>
            <a:r>
              <a:rPr lang="ru-RU" sz="2000" cap="all" dirty="0" smtClean="0">
                <a:solidFill>
                  <a:schemeClr val="tx1">
                    <a:lumMod val="75000"/>
                    <a:lumOff val="25000"/>
                  </a:schemeClr>
                </a:solidFill>
              </a:rPr>
              <a:t>Понимание</a:t>
            </a:r>
          </a:p>
          <a:p>
            <a:pPr algn="ctr"/>
            <a:r>
              <a:rPr lang="ru-RU" sz="2000" cap="all" dirty="0" smtClean="0">
                <a:solidFill>
                  <a:schemeClr val="tx1">
                    <a:lumMod val="75000"/>
                    <a:lumOff val="25000"/>
                  </a:schemeClr>
                </a:solidFill>
              </a:rPr>
              <a:t>угроз</a:t>
            </a:r>
            <a:endParaRPr lang="en-US" sz="2000" cap="all" dirty="0">
              <a:solidFill>
                <a:schemeClr val="tx1">
                  <a:lumMod val="75000"/>
                  <a:lumOff val="25000"/>
                </a:schemeClr>
              </a:solidFill>
            </a:endParaRPr>
          </a:p>
        </p:txBody>
      </p:sp>
      <p:sp>
        <p:nvSpPr>
          <p:cNvPr id="10" name="TextBox 9"/>
          <p:cNvSpPr txBox="1"/>
          <p:nvPr/>
        </p:nvSpPr>
        <p:spPr>
          <a:xfrm>
            <a:off x="2957789" y="4248674"/>
            <a:ext cx="3250286" cy="707886"/>
          </a:xfrm>
          <a:prstGeom prst="rect">
            <a:avLst/>
          </a:prstGeom>
          <a:noFill/>
        </p:spPr>
        <p:txBody>
          <a:bodyPr wrap="square" rtlCol="0">
            <a:spAutoFit/>
          </a:bodyPr>
          <a:lstStyle/>
          <a:p>
            <a:pPr algn="ctr"/>
            <a:r>
              <a:rPr lang="ru-RU" sz="2000" cap="all" dirty="0" smtClean="0">
                <a:solidFill>
                  <a:schemeClr val="tx1">
                    <a:lumMod val="75000"/>
                    <a:lumOff val="25000"/>
                  </a:schemeClr>
                </a:solidFill>
              </a:rPr>
              <a:t>Изучение инфраструктуры</a:t>
            </a:r>
            <a:endParaRPr lang="en-US" sz="2000" cap="all" dirty="0">
              <a:solidFill>
                <a:schemeClr val="tx1">
                  <a:lumMod val="75000"/>
                  <a:lumOff val="25000"/>
                </a:schemeClr>
              </a:solidFill>
            </a:endParaRPr>
          </a:p>
        </p:txBody>
      </p:sp>
      <p:sp>
        <p:nvSpPr>
          <p:cNvPr id="11" name="TextBox 10"/>
          <p:cNvSpPr txBox="1"/>
          <p:nvPr/>
        </p:nvSpPr>
        <p:spPr>
          <a:xfrm>
            <a:off x="5929396" y="4248674"/>
            <a:ext cx="2700018" cy="707886"/>
          </a:xfrm>
          <a:prstGeom prst="rect">
            <a:avLst/>
          </a:prstGeom>
          <a:noFill/>
        </p:spPr>
        <p:txBody>
          <a:bodyPr wrap="square" rtlCol="0">
            <a:spAutoFit/>
          </a:bodyPr>
          <a:lstStyle/>
          <a:p>
            <a:pPr algn="ctr"/>
            <a:r>
              <a:rPr lang="ru-RU" sz="2000" cap="all" dirty="0" smtClean="0">
                <a:solidFill>
                  <a:schemeClr val="tx1">
                    <a:lumMod val="75000"/>
                    <a:lumOff val="25000"/>
                  </a:schemeClr>
                </a:solidFill>
              </a:rPr>
              <a:t>Оценка воздействия</a:t>
            </a:r>
            <a:endParaRPr lang="en-US" sz="2000" cap="all" dirty="0">
              <a:solidFill>
                <a:schemeClr val="tx1">
                  <a:lumMod val="75000"/>
                  <a:lumOff val="25000"/>
                </a:schemeClr>
              </a:solidFill>
            </a:endParaRPr>
          </a:p>
        </p:txBody>
      </p:sp>
      <p:sp>
        <p:nvSpPr>
          <p:cNvPr id="20" name="TextBox 19"/>
          <p:cNvSpPr txBox="1"/>
          <p:nvPr/>
        </p:nvSpPr>
        <p:spPr>
          <a:xfrm>
            <a:off x="2868304" y="1354149"/>
            <a:ext cx="3364115" cy="461665"/>
          </a:xfrm>
          <a:prstGeom prst="rect">
            <a:avLst/>
          </a:prstGeom>
          <a:noFill/>
        </p:spPr>
        <p:txBody>
          <a:bodyPr wrap="square" rtlCol="0">
            <a:spAutoFit/>
          </a:bodyPr>
          <a:lstStyle/>
          <a:p>
            <a:pPr algn="ctr"/>
            <a:r>
              <a:rPr lang="ru-RU" sz="2400" dirty="0" smtClean="0">
                <a:solidFill>
                  <a:schemeClr val="tx1">
                    <a:lumMod val="75000"/>
                    <a:lumOff val="25000"/>
                  </a:schemeClr>
                </a:solidFill>
              </a:rPr>
              <a:t>Требования бизнеса</a:t>
            </a:r>
            <a:endParaRPr lang="en-US" sz="2400" dirty="0">
              <a:solidFill>
                <a:schemeClr val="tx1">
                  <a:lumMod val="75000"/>
                  <a:lumOff val="25000"/>
                </a:schemeClr>
              </a:solidFill>
            </a:endParaRPr>
          </a:p>
        </p:txBody>
      </p:sp>
      <p:sp>
        <p:nvSpPr>
          <p:cNvPr id="21" name="TextBox 20"/>
          <p:cNvSpPr txBox="1"/>
          <p:nvPr/>
        </p:nvSpPr>
        <p:spPr>
          <a:xfrm>
            <a:off x="6408898" y="5548154"/>
            <a:ext cx="1902590" cy="830997"/>
          </a:xfrm>
          <a:prstGeom prst="rect">
            <a:avLst/>
          </a:prstGeom>
          <a:noFill/>
        </p:spPr>
        <p:txBody>
          <a:bodyPr wrap="square" rtlCol="0">
            <a:spAutoFit/>
          </a:bodyPr>
          <a:lstStyle/>
          <a:p>
            <a:pPr algn="ctr"/>
            <a:r>
              <a:rPr lang="ru-RU" sz="2400" dirty="0" smtClean="0">
                <a:solidFill>
                  <a:schemeClr val="tx1">
                    <a:lumMod val="75000"/>
                    <a:lumOff val="25000"/>
                  </a:schemeClr>
                </a:solidFill>
              </a:rPr>
              <a:t>Подготовка отчетов</a:t>
            </a:r>
            <a:endParaRPr lang="en-US" sz="2400" dirty="0">
              <a:solidFill>
                <a:schemeClr val="tx1">
                  <a:lumMod val="75000"/>
                  <a:lumOff val="25000"/>
                </a:schemeClr>
              </a:solidFill>
            </a:endParaRPr>
          </a:p>
        </p:txBody>
      </p:sp>
      <p:sp>
        <p:nvSpPr>
          <p:cNvPr id="29" name="TextBox 28"/>
          <p:cNvSpPr txBox="1"/>
          <p:nvPr/>
        </p:nvSpPr>
        <p:spPr>
          <a:xfrm>
            <a:off x="3295955" y="5555397"/>
            <a:ext cx="2936463" cy="830997"/>
          </a:xfrm>
          <a:prstGeom prst="rect">
            <a:avLst/>
          </a:prstGeom>
          <a:noFill/>
        </p:spPr>
        <p:txBody>
          <a:bodyPr wrap="square" rtlCol="0">
            <a:spAutoFit/>
          </a:bodyPr>
          <a:lstStyle/>
          <a:p>
            <a:pPr algn="ctr"/>
            <a:r>
              <a:rPr lang="ru-RU" sz="2400" dirty="0" smtClean="0">
                <a:solidFill>
                  <a:schemeClr val="tx1">
                    <a:lumMod val="75000"/>
                    <a:lumOff val="25000"/>
                  </a:schemeClr>
                </a:solidFill>
              </a:rPr>
              <a:t>Поддержка в принятии решений</a:t>
            </a:r>
            <a:endParaRPr lang="en-US" sz="2400" dirty="0">
              <a:solidFill>
                <a:schemeClr val="tx1">
                  <a:lumMod val="75000"/>
                  <a:lumOff val="25000"/>
                </a:schemeClr>
              </a:solidFill>
            </a:endParaRPr>
          </a:p>
        </p:txBody>
      </p:sp>
      <p:sp>
        <p:nvSpPr>
          <p:cNvPr id="24" name="Multiply 23"/>
          <p:cNvSpPr/>
          <p:nvPr/>
        </p:nvSpPr>
        <p:spPr>
          <a:xfrm>
            <a:off x="2984890" y="3284843"/>
            <a:ext cx="537188" cy="554406"/>
          </a:xfrm>
          <a:prstGeom prst="mathMultiply">
            <a:avLst>
              <a:gd name="adj1" fmla="val 9031"/>
            </a:avLst>
          </a:prstGeom>
          <a:gradFill>
            <a:gsLst>
              <a:gs pos="0">
                <a:schemeClr val="accent1"/>
              </a:gs>
              <a:gs pos="100000">
                <a:srgbClr val="F97E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Multiply 25"/>
          <p:cNvSpPr/>
          <p:nvPr/>
        </p:nvSpPr>
        <p:spPr>
          <a:xfrm>
            <a:off x="5660802" y="3284843"/>
            <a:ext cx="537188" cy="554406"/>
          </a:xfrm>
          <a:prstGeom prst="mathMultiply">
            <a:avLst>
              <a:gd name="adj1" fmla="val 9031"/>
            </a:avLst>
          </a:prstGeom>
          <a:gradFill>
            <a:gsLst>
              <a:gs pos="0">
                <a:schemeClr val="accent1"/>
              </a:gs>
              <a:gs pos="100000">
                <a:srgbClr val="F97E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0800000" flipH="1" flipV="1">
            <a:off x="4411330" y="1763562"/>
            <a:ext cx="324000" cy="513226"/>
          </a:xfrm>
          <a:prstGeom prst="downArrow">
            <a:avLst>
              <a:gd name="adj1" fmla="val 26923"/>
              <a:gd name="adj2" fmla="val 59038"/>
            </a:avLst>
          </a:prstGeom>
          <a:gradFill>
            <a:gsLst>
              <a:gs pos="0">
                <a:schemeClr val="accent1"/>
              </a:gs>
              <a:gs pos="100000">
                <a:srgbClr val="F97E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873456" y="5540495"/>
            <a:ext cx="2422499" cy="830997"/>
          </a:xfrm>
          <a:prstGeom prst="rect">
            <a:avLst/>
          </a:prstGeom>
          <a:noFill/>
        </p:spPr>
        <p:txBody>
          <a:bodyPr wrap="square" rtlCol="0">
            <a:spAutoFit/>
          </a:bodyPr>
          <a:lstStyle/>
          <a:p>
            <a:pPr algn="ctr"/>
            <a:r>
              <a:rPr lang="ru-RU" sz="2400" dirty="0" smtClean="0">
                <a:solidFill>
                  <a:schemeClr val="tx1">
                    <a:lumMod val="75000"/>
                    <a:lumOff val="25000"/>
                  </a:schemeClr>
                </a:solidFill>
              </a:rPr>
              <a:t>Планирование изменений</a:t>
            </a:r>
            <a:endParaRPr lang="en-US" sz="2400" dirty="0">
              <a:solidFill>
                <a:schemeClr val="tx1">
                  <a:lumMod val="75000"/>
                  <a:lumOff val="25000"/>
                </a:schemeClr>
              </a:solidFill>
            </a:endParaRPr>
          </a:p>
        </p:txBody>
      </p:sp>
      <p:grpSp>
        <p:nvGrpSpPr>
          <p:cNvPr id="14" name="Group 13"/>
          <p:cNvGrpSpPr/>
          <p:nvPr/>
        </p:nvGrpSpPr>
        <p:grpSpPr>
          <a:xfrm>
            <a:off x="1911168" y="5064246"/>
            <a:ext cx="5554249" cy="538781"/>
            <a:chOff x="2657479" y="5176867"/>
            <a:chExt cx="3817935" cy="563378"/>
          </a:xfrm>
        </p:grpSpPr>
        <p:sp>
          <p:nvSpPr>
            <p:cNvPr id="37" name="Down Arrow 36"/>
            <p:cNvSpPr/>
            <p:nvPr/>
          </p:nvSpPr>
          <p:spPr>
            <a:xfrm rot="10800000" flipH="1" flipV="1">
              <a:off x="6252700" y="5176867"/>
              <a:ext cx="222714" cy="538302"/>
            </a:xfrm>
            <a:prstGeom prst="downArrow">
              <a:avLst>
                <a:gd name="adj1" fmla="val 26923"/>
                <a:gd name="adj2" fmla="val 59038"/>
              </a:avLst>
            </a:prstGeom>
            <a:gradFill>
              <a:gsLst>
                <a:gs pos="0">
                  <a:schemeClr val="accent1"/>
                </a:gs>
                <a:gs pos="100000">
                  <a:srgbClr val="F97E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rot="10800000" flipH="1" flipV="1">
              <a:off x="2657479" y="5201943"/>
              <a:ext cx="222714" cy="513226"/>
            </a:xfrm>
            <a:prstGeom prst="downArrow">
              <a:avLst>
                <a:gd name="adj1" fmla="val 26923"/>
                <a:gd name="adj2" fmla="val 59038"/>
              </a:avLst>
            </a:prstGeom>
            <a:gradFill>
              <a:gsLst>
                <a:gs pos="0">
                  <a:schemeClr val="accent1"/>
                </a:gs>
                <a:gs pos="100000">
                  <a:srgbClr val="F97E33"/>
                </a:gs>
              </a:gsLst>
            </a:gra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rot="10800000" flipH="1" flipV="1">
              <a:off x="4528044" y="5201943"/>
              <a:ext cx="222714" cy="538302"/>
            </a:xfrm>
            <a:prstGeom prst="downArrow">
              <a:avLst>
                <a:gd name="adj1" fmla="val 26923"/>
                <a:gd name="adj2" fmla="val 59038"/>
              </a:avLst>
            </a:prstGeom>
            <a:gradFill>
              <a:gsLst>
                <a:gs pos="0">
                  <a:schemeClr val="accent1"/>
                </a:gs>
                <a:gs pos="100000">
                  <a:srgbClr val="F97E3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734588" y="5201943"/>
              <a:ext cx="3655438"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355589" y="6348664"/>
            <a:ext cx="633507" cy="369332"/>
          </a:xfrm>
          <a:prstGeom prst="rect">
            <a:avLst/>
          </a:prstGeom>
          <a:solidFill>
            <a:schemeClr val="bg1"/>
          </a:solidFill>
        </p:spPr>
        <p:txBody>
          <a:bodyPr wrap="none" rtlCol="0">
            <a:spAutoFit/>
          </a:bodyPr>
          <a:lstStyle/>
          <a:p>
            <a:r>
              <a:rPr lang="en-US" dirty="0">
                <a:solidFill>
                  <a:schemeClr val="bg1">
                    <a:lumMod val="65000"/>
                  </a:schemeClr>
                </a:solidFill>
              </a:rPr>
              <a:t>3</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4521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referRelativeResize="0">
            <a:picLocks/>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639856" y="2019088"/>
            <a:ext cx="1771649" cy="1500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ound Same Side Corner Rectangle 13"/>
          <p:cNvSpPr/>
          <p:nvPr/>
        </p:nvSpPr>
        <p:spPr>
          <a:xfrm rot="5400000">
            <a:off x="4110919" y="-168022"/>
            <a:ext cx="457200" cy="8701996"/>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270" lIns="91440" tIns="457200" bIns="640080" rtlCol="0" anchor="ctr"/>
          <a:lstStyle/>
          <a:p>
            <a:r>
              <a:rPr lang="ru-RU" sz="2200" dirty="0" smtClean="0"/>
              <a:t>Заказчики из </a:t>
            </a:r>
            <a:r>
              <a:rPr lang="en-US" sz="2200" dirty="0" smtClean="0"/>
              <a:t>Global 2000</a:t>
            </a:r>
            <a:endParaRPr lang="en-US" sz="2200" dirty="0"/>
          </a:p>
        </p:txBody>
      </p:sp>
      <p:pic>
        <p:nvPicPr>
          <p:cNvPr id="29" name="Picture 28"/>
          <p:cNvPicPr preferRelativeResize="0">
            <a:picLocks/>
          </p:cNvPicPr>
          <p:nvPr/>
        </p:nvPicPr>
        <p:blipFill rotWithShape="1">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639856" y="4540431"/>
            <a:ext cx="1771649" cy="1500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353400"/>
            <a:ext cx="8229600" cy="457200"/>
          </a:xfrm>
        </p:spPr>
        <p:txBody>
          <a:bodyPr>
            <a:normAutofit fontScale="90000"/>
          </a:bodyPr>
          <a:lstStyle/>
          <a:p>
            <a:r>
              <a:rPr lang="ru-RU" dirty="0" smtClean="0"/>
              <a:t>КРАТКО О КОМПАНИИ </a:t>
            </a:r>
            <a:r>
              <a:rPr lang="en-US" dirty="0" smtClean="0"/>
              <a:t>SKYBOX SECURITY</a:t>
            </a:r>
            <a:endParaRPr lang="en-US" dirty="0"/>
          </a:p>
        </p:txBody>
      </p:sp>
      <p:sp>
        <p:nvSpPr>
          <p:cNvPr id="26" name="Content Placeholder 13"/>
          <p:cNvSpPr txBox="1">
            <a:spLocks/>
          </p:cNvSpPr>
          <p:nvPr/>
        </p:nvSpPr>
        <p:spPr bwMode="gray">
          <a:xfrm>
            <a:off x="2819400" y="1896976"/>
            <a:ext cx="6096000" cy="2057400"/>
          </a:xfrm>
          <a:prstGeom prst="rect">
            <a:avLst/>
          </a:prstGeom>
        </p:spPr>
        <p:txBody>
          <a:bodyPr anchor="ctr" anchorCtr="0">
            <a:normAutofit fontScale="70000" lnSpcReduction="20000"/>
          </a:bodyPr>
          <a:lstStyle>
            <a:lvl1pPr marL="342900" indent="-342900" algn="l" defTabSz="914400" rtl="0" eaLnBrk="1" latinLnBrk="0" hangingPunct="1">
              <a:spcBef>
                <a:spcPts val="1200"/>
              </a:spcBef>
              <a:buClr>
                <a:schemeClr val="tx2"/>
              </a:buClr>
              <a:buSzPct val="110000"/>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ts val="600"/>
              </a:spcBef>
              <a:buClr>
                <a:schemeClr val="tx2"/>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ts val="600"/>
              </a:spcBef>
              <a:buClr>
                <a:schemeClr val="tx2"/>
              </a:buClr>
              <a:buSzPct val="110000"/>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ts val="600"/>
              </a:spcBef>
              <a:buClr>
                <a:schemeClr val="tx2"/>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spcBef>
                <a:spcPts val="600"/>
              </a:spcBef>
              <a:buClr>
                <a:schemeClr val="accent1"/>
              </a:buClr>
            </a:pPr>
            <a:r>
              <a:rPr lang="ru-RU" sz="2300" dirty="0" smtClean="0"/>
              <a:t>Предиктивный</a:t>
            </a:r>
            <a:r>
              <a:rPr lang="en-US" sz="2300" dirty="0" smtClean="0">
                <a:solidFill>
                  <a:schemeClr val="accent6"/>
                </a:solidFill>
              </a:rPr>
              <a:t> </a:t>
            </a:r>
            <a:r>
              <a:rPr lang="ru-RU" sz="2300" dirty="0" smtClean="0">
                <a:solidFill>
                  <a:schemeClr val="accent1"/>
                </a:solidFill>
              </a:rPr>
              <a:t>анализ рисков</a:t>
            </a:r>
            <a:r>
              <a:rPr lang="en-US" sz="2300" dirty="0" smtClean="0"/>
              <a:t> </a:t>
            </a:r>
            <a:r>
              <a:rPr lang="ru-RU" sz="2300" dirty="0" smtClean="0"/>
              <a:t>для поддержки принятия решений</a:t>
            </a:r>
            <a:endParaRPr lang="en-US" sz="2300" dirty="0" smtClean="0"/>
          </a:p>
          <a:p>
            <a:pPr marL="231775" indent="-231775">
              <a:spcBef>
                <a:spcPts val="600"/>
              </a:spcBef>
              <a:buClr>
                <a:schemeClr val="accent1"/>
              </a:buClr>
            </a:pPr>
            <a:r>
              <a:rPr lang="ru-RU" sz="2300" dirty="0" smtClean="0">
                <a:solidFill>
                  <a:schemeClr val="accent1"/>
                </a:solidFill>
              </a:rPr>
              <a:t>Полный комплект решений</a:t>
            </a:r>
            <a:r>
              <a:rPr lang="en-US" sz="2300" dirty="0" smtClean="0"/>
              <a:t> </a:t>
            </a:r>
            <a:r>
              <a:rPr lang="ru-RU" sz="2300" dirty="0" smtClean="0"/>
              <a:t>на общей платформе</a:t>
            </a:r>
            <a:endParaRPr lang="en-US" sz="2300" dirty="0" smtClean="0"/>
          </a:p>
          <a:p>
            <a:pPr marL="231775" indent="-231775">
              <a:spcBef>
                <a:spcPts val="600"/>
              </a:spcBef>
              <a:buClr>
                <a:schemeClr val="accent1"/>
              </a:buClr>
            </a:pPr>
            <a:r>
              <a:rPr lang="ru-RU" sz="2300" dirty="0" smtClean="0"/>
              <a:t>Неограниченно масштабируется</a:t>
            </a:r>
            <a:r>
              <a:rPr lang="en-US" sz="2300" dirty="0" smtClean="0"/>
              <a:t>, </a:t>
            </a:r>
            <a:r>
              <a:rPr lang="ru-RU" sz="2300" dirty="0" smtClean="0"/>
              <a:t>предназначен для непрерывного использования</a:t>
            </a:r>
            <a:endParaRPr lang="en-US" sz="2300" dirty="0" smtClean="0"/>
          </a:p>
          <a:p>
            <a:pPr marL="0" indent="0">
              <a:spcBef>
                <a:spcPts val="600"/>
              </a:spcBef>
              <a:buClr>
                <a:schemeClr val="accent1"/>
              </a:buClr>
              <a:buNone/>
            </a:pPr>
            <a:r>
              <a:rPr lang="en-US" sz="2100" i="1" dirty="0" smtClean="0">
                <a:solidFill>
                  <a:schemeClr val="bg1">
                    <a:lumMod val="50000"/>
                  </a:schemeClr>
                </a:solidFill>
              </a:rPr>
              <a:t>“Skybox…considers risk to systems by taking into consideration the network topology, and prioritizes vulnerabilities for remediation.”  </a:t>
            </a:r>
            <a:br>
              <a:rPr lang="en-US" sz="2100" i="1" dirty="0" smtClean="0">
                <a:solidFill>
                  <a:schemeClr val="bg1">
                    <a:lumMod val="50000"/>
                  </a:schemeClr>
                </a:solidFill>
              </a:rPr>
            </a:br>
            <a:r>
              <a:rPr lang="en-US" sz="2100" i="1" dirty="0" smtClean="0">
                <a:solidFill>
                  <a:schemeClr val="bg1">
                    <a:lumMod val="50000"/>
                  </a:schemeClr>
                </a:solidFill>
              </a:rPr>
              <a:t>– Gartner Network-Aware Firewall Policy Assessment (2011</a:t>
            </a:r>
            <a:r>
              <a:rPr lang="en-US" sz="1800" i="1" dirty="0" smtClean="0">
                <a:solidFill>
                  <a:schemeClr val="bg1">
                    <a:lumMod val="50000"/>
                  </a:schemeClr>
                </a:solidFill>
              </a:rPr>
              <a:t>)</a:t>
            </a:r>
          </a:p>
        </p:txBody>
      </p:sp>
      <p:sp>
        <p:nvSpPr>
          <p:cNvPr id="27" name="Content Placeholder 13"/>
          <p:cNvSpPr txBox="1">
            <a:spLocks/>
          </p:cNvSpPr>
          <p:nvPr/>
        </p:nvSpPr>
        <p:spPr bwMode="gray">
          <a:xfrm>
            <a:off x="2819400" y="4537080"/>
            <a:ext cx="5930721" cy="1779495"/>
          </a:xfrm>
          <a:prstGeom prst="rect">
            <a:avLst/>
          </a:prstGeom>
        </p:spPr>
        <p:txBody>
          <a:bodyPr vert="horz" lIns="91440" tIns="45720" rIns="91440" bIns="45720" rtlCol="0" anchor="ctr" anchorCtr="0">
            <a:noAutofit/>
          </a:bodyPr>
          <a:lstStyle>
            <a:lvl1pPr marL="231775" indent="-231775">
              <a:spcBef>
                <a:spcPts val="1200"/>
              </a:spcBef>
              <a:buClr>
                <a:schemeClr val="tx2"/>
              </a:buClr>
              <a:buSzPct val="110000"/>
              <a:buFont typeface="Wingdings" pitchFamily="2" charset="2"/>
              <a:buChar char="§"/>
              <a:defRPr sz="2000">
                <a:solidFill>
                  <a:schemeClr val="tx1">
                    <a:lumMod val="75000"/>
                    <a:lumOff val="25000"/>
                  </a:schemeClr>
                </a:solidFill>
                <a:latin typeface="Arial" pitchFamily="34" charset="0"/>
                <a:cs typeface="Arial" pitchFamily="34" charset="0"/>
              </a:defRPr>
            </a:lvl1pPr>
            <a:lvl2pPr marL="742950" indent="-285750">
              <a:spcBef>
                <a:spcPts val="600"/>
              </a:spcBef>
              <a:buClr>
                <a:schemeClr val="tx2"/>
              </a:buClr>
              <a:buFont typeface="Arial" pitchFamily="34" charset="0"/>
              <a:buChar char="–"/>
              <a:defRPr sz="2000">
                <a:solidFill>
                  <a:schemeClr val="tx1">
                    <a:lumMod val="75000"/>
                    <a:lumOff val="25000"/>
                  </a:schemeClr>
                </a:solidFill>
                <a:latin typeface="Arial" pitchFamily="34" charset="0"/>
                <a:cs typeface="Arial" pitchFamily="34" charset="0"/>
              </a:defRPr>
            </a:lvl2pPr>
            <a:lvl3pPr marL="1143000" indent="-228600">
              <a:spcBef>
                <a:spcPts val="600"/>
              </a:spcBef>
              <a:buClr>
                <a:schemeClr val="tx2"/>
              </a:buClr>
              <a:buSzPct val="110000"/>
              <a:buFont typeface="Arial" pitchFamily="34" charset="0"/>
              <a:buChar char="•"/>
              <a:defRPr>
                <a:solidFill>
                  <a:schemeClr val="tx1">
                    <a:lumMod val="75000"/>
                    <a:lumOff val="25000"/>
                  </a:schemeClr>
                </a:solidFill>
                <a:latin typeface="Arial" pitchFamily="34" charset="0"/>
                <a:cs typeface="Arial" pitchFamily="34" charset="0"/>
              </a:defRPr>
            </a:lvl3pPr>
            <a:lvl4pPr marL="1600200" indent="-228600">
              <a:spcBef>
                <a:spcPts val="600"/>
              </a:spcBef>
              <a:buClr>
                <a:schemeClr val="tx2"/>
              </a:buClr>
              <a:buFont typeface="Arial" pitchFamily="34" charset="0"/>
              <a:buChar char="–"/>
              <a:defRPr sz="1600">
                <a:solidFill>
                  <a:schemeClr val="tx1">
                    <a:lumMod val="75000"/>
                    <a:lumOff val="25000"/>
                  </a:schemeClr>
                </a:solidFill>
                <a:latin typeface="Arial" pitchFamily="34" charset="0"/>
                <a:cs typeface="Arial" pitchFamily="34" charset="0"/>
              </a:defRPr>
            </a:lvl4pPr>
            <a:lvl5pPr marL="2057400" indent="-228600">
              <a:spcBef>
                <a:spcPct val="20000"/>
              </a:spcBef>
              <a:buFont typeface="Arial" pitchFamily="34" charset="0"/>
              <a:buChar char="»"/>
              <a:defRPr sz="1600">
                <a:solidFill>
                  <a:schemeClr val="tx1">
                    <a:lumMod val="85000"/>
                    <a:lumOff val="15000"/>
                  </a:schemeClr>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600"/>
              </a:spcBef>
              <a:buClr>
                <a:schemeClr val="accent1"/>
              </a:buClr>
            </a:pPr>
            <a:r>
              <a:rPr lang="ru-RU" sz="1600" dirty="0" smtClean="0"/>
              <a:t>Доказанно эффективен в самых сложных сетях</a:t>
            </a:r>
            <a:endParaRPr lang="en-US" sz="1600" dirty="0" smtClean="0"/>
          </a:p>
          <a:p>
            <a:pPr>
              <a:spcBef>
                <a:spcPts val="600"/>
              </a:spcBef>
              <a:buClr>
                <a:schemeClr val="accent1"/>
              </a:buClr>
            </a:pPr>
            <a:r>
              <a:rPr lang="ru-RU" sz="1600" dirty="0" smtClean="0"/>
              <a:t>Используется в Финансовых</a:t>
            </a:r>
            <a:r>
              <a:rPr lang="en-US" sz="1600" dirty="0" smtClean="0"/>
              <a:t>, </a:t>
            </a:r>
            <a:r>
              <a:rPr lang="ru-RU" sz="1600" dirty="0" smtClean="0"/>
              <a:t>Правительственных</a:t>
            </a:r>
            <a:r>
              <a:rPr lang="en-US" sz="1600" dirty="0" smtClean="0"/>
              <a:t>, </a:t>
            </a:r>
            <a:r>
              <a:rPr lang="ru-RU" sz="1600" dirty="0" smtClean="0"/>
              <a:t>Оборонных организациях</a:t>
            </a:r>
            <a:r>
              <a:rPr lang="en-US" sz="1600" dirty="0" smtClean="0"/>
              <a:t>. </a:t>
            </a:r>
            <a:r>
              <a:rPr lang="ru-RU" sz="1600" dirty="0" smtClean="0"/>
              <a:t>Технологическом</a:t>
            </a:r>
            <a:r>
              <a:rPr lang="en-US" sz="1600" dirty="0" smtClean="0"/>
              <a:t>, </a:t>
            </a:r>
            <a:r>
              <a:rPr lang="ru-RU" sz="1600" dirty="0" smtClean="0"/>
              <a:t>Энергетическом секторах</a:t>
            </a:r>
            <a:r>
              <a:rPr lang="en-US" sz="1600" dirty="0" smtClean="0"/>
              <a:t>, </a:t>
            </a:r>
            <a:r>
              <a:rPr lang="ru-RU" sz="1600" dirty="0" smtClean="0"/>
              <a:t>Ритейле</a:t>
            </a:r>
            <a:r>
              <a:rPr lang="en-US" sz="1600" dirty="0" smtClean="0"/>
              <a:t>, </a:t>
            </a:r>
            <a:r>
              <a:rPr lang="ru-RU" sz="1600" dirty="0" smtClean="0"/>
              <a:t>Сервис- провайдерами</a:t>
            </a:r>
            <a:r>
              <a:rPr lang="en-US" sz="1600" dirty="0" smtClean="0"/>
              <a:t>, </a:t>
            </a:r>
            <a:r>
              <a:rPr lang="ru-RU" sz="1600" dirty="0" smtClean="0"/>
              <a:t>в Промышленности</a:t>
            </a:r>
            <a:endParaRPr lang="en-US" sz="1600" dirty="0"/>
          </a:p>
          <a:p>
            <a:pPr marL="0" indent="0">
              <a:spcBef>
                <a:spcPts val="800"/>
              </a:spcBef>
              <a:buNone/>
            </a:pPr>
            <a:r>
              <a:rPr lang="en-US" sz="1600" i="1" dirty="0" smtClean="0">
                <a:solidFill>
                  <a:schemeClr val="bg1">
                    <a:lumMod val="50000"/>
                  </a:schemeClr>
                </a:solidFill>
              </a:rPr>
              <a:t>“This </a:t>
            </a:r>
            <a:r>
              <a:rPr lang="en-US" sz="1600" i="1" dirty="0">
                <a:solidFill>
                  <a:schemeClr val="bg1">
                    <a:lumMod val="50000"/>
                  </a:schemeClr>
                </a:solidFill>
              </a:rPr>
              <a:t>is the best tool we have for getting </a:t>
            </a:r>
            <a:r>
              <a:rPr lang="en-US" sz="1600" i="1" dirty="0" smtClean="0">
                <a:solidFill>
                  <a:schemeClr val="bg1">
                    <a:lumMod val="50000"/>
                  </a:schemeClr>
                </a:solidFill>
              </a:rPr>
              <a:t>all </a:t>
            </a:r>
            <a:r>
              <a:rPr lang="en-US" sz="1600" i="1" dirty="0">
                <a:solidFill>
                  <a:schemeClr val="bg1">
                    <a:lumMod val="50000"/>
                  </a:schemeClr>
                </a:solidFill>
              </a:rPr>
              <a:t>of </a:t>
            </a:r>
            <a:r>
              <a:rPr lang="en-US" sz="1600" i="1" dirty="0" smtClean="0">
                <a:solidFill>
                  <a:schemeClr val="bg1">
                    <a:lumMod val="50000"/>
                  </a:schemeClr>
                </a:solidFill>
              </a:rPr>
              <a:t>our </a:t>
            </a:r>
            <a:r>
              <a:rPr lang="en-US" sz="1600" i="1" dirty="0">
                <a:solidFill>
                  <a:schemeClr val="bg1">
                    <a:lumMod val="50000"/>
                  </a:schemeClr>
                </a:solidFill>
              </a:rPr>
              <a:t>risk </a:t>
            </a:r>
            <a:r>
              <a:rPr lang="en-US" sz="1600" i="1" dirty="0" smtClean="0">
                <a:solidFill>
                  <a:schemeClr val="bg1">
                    <a:lumMod val="50000"/>
                  </a:schemeClr>
                </a:solidFill>
              </a:rPr>
              <a:t/>
            </a:r>
            <a:br>
              <a:rPr lang="en-US" sz="1600" i="1" dirty="0" smtClean="0">
                <a:solidFill>
                  <a:schemeClr val="bg1">
                    <a:lumMod val="50000"/>
                  </a:schemeClr>
                </a:solidFill>
              </a:rPr>
            </a:br>
            <a:r>
              <a:rPr lang="en-US" sz="1600" i="1" dirty="0" smtClean="0">
                <a:solidFill>
                  <a:schemeClr val="bg1">
                    <a:lumMod val="50000"/>
                  </a:schemeClr>
                </a:solidFill>
              </a:rPr>
              <a:t>information</a:t>
            </a:r>
            <a:r>
              <a:rPr lang="en-US" sz="1600" i="1" dirty="0">
                <a:solidFill>
                  <a:schemeClr val="bg1">
                    <a:lumMod val="50000"/>
                  </a:schemeClr>
                </a:solidFill>
              </a:rPr>
              <a:t> </a:t>
            </a:r>
            <a:r>
              <a:rPr lang="en-US" sz="1600" i="1" dirty="0" smtClean="0">
                <a:solidFill>
                  <a:schemeClr val="bg1">
                    <a:lumMod val="50000"/>
                  </a:schemeClr>
                </a:solidFill>
              </a:rPr>
              <a:t>in </a:t>
            </a:r>
            <a:r>
              <a:rPr lang="en-US" sz="1600" i="1" dirty="0">
                <a:solidFill>
                  <a:schemeClr val="bg1">
                    <a:lumMod val="50000"/>
                  </a:schemeClr>
                </a:solidFill>
              </a:rPr>
              <a:t>one place.” </a:t>
            </a:r>
            <a:r>
              <a:rPr lang="en-US" sz="1600" i="1" dirty="0" smtClean="0">
                <a:solidFill>
                  <a:schemeClr val="bg1">
                    <a:lumMod val="50000"/>
                  </a:schemeClr>
                </a:solidFill>
              </a:rPr>
              <a:t>   – </a:t>
            </a:r>
            <a:r>
              <a:rPr lang="en-US" sz="1600" i="1" dirty="0">
                <a:solidFill>
                  <a:schemeClr val="bg1">
                    <a:lumMod val="50000"/>
                  </a:schemeClr>
                </a:solidFill>
              </a:rPr>
              <a:t>USAID</a:t>
            </a:r>
          </a:p>
        </p:txBody>
      </p:sp>
      <p:sp>
        <p:nvSpPr>
          <p:cNvPr id="4" name="Round Same Side Corner Rectangle 3"/>
          <p:cNvSpPr/>
          <p:nvPr/>
        </p:nvSpPr>
        <p:spPr>
          <a:xfrm rot="5400000">
            <a:off x="4107202" y="-2682622"/>
            <a:ext cx="457200" cy="8701996"/>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vert="vert270" lIns="91440" tIns="457200" bIns="640080" rtlCol="0" anchor="ctr"/>
          <a:lstStyle/>
          <a:p>
            <a:r>
              <a:rPr lang="ru-RU" sz="2200" dirty="0" smtClean="0"/>
              <a:t>Лидер в области проактивного управления рисками</a:t>
            </a:r>
            <a:endParaRPr lang="en-US" sz="2200" dirty="0"/>
          </a:p>
        </p:txBody>
      </p:sp>
      <p:sp>
        <p:nvSpPr>
          <p:cNvPr id="11" name="TextBox 10"/>
          <p:cNvSpPr txBox="1"/>
          <p:nvPr/>
        </p:nvSpPr>
        <p:spPr>
          <a:xfrm>
            <a:off x="4355589" y="6348664"/>
            <a:ext cx="633507" cy="369332"/>
          </a:xfrm>
          <a:prstGeom prst="rect">
            <a:avLst/>
          </a:prstGeom>
          <a:solidFill>
            <a:schemeClr val="bg1"/>
          </a:solidFill>
        </p:spPr>
        <p:txBody>
          <a:bodyPr wrap="none" rtlCol="0">
            <a:spAutoFit/>
          </a:bodyPr>
          <a:lstStyle/>
          <a:p>
            <a:r>
              <a:rPr lang="en-US" dirty="0" smtClean="0">
                <a:solidFill>
                  <a:schemeClr val="bg1">
                    <a:lumMod val="65000"/>
                  </a:schemeClr>
                </a:solidFill>
              </a:rPr>
              <a:t>4/13</a:t>
            </a:r>
            <a:endParaRPr lang="ru-RU" dirty="0">
              <a:solidFill>
                <a:schemeClr val="bg1">
                  <a:lumMod val="65000"/>
                </a:schemeClr>
              </a:solidFill>
            </a:endParaRPr>
          </a:p>
        </p:txBody>
      </p:sp>
    </p:spTree>
    <p:extLst>
      <p:ext uri="{BB962C8B-B14F-4D97-AF65-F5344CB8AC3E}">
        <p14:creationId xmlns:p14="http://schemas.microsoft.com/office/powerpoint/2010/main" val="25585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2800"/>
            <a:ext cx="8229600" cy="637200"/>
          </a:xfrm>
        </p:spPr>
        <p:txBody>
          <a:bodyPr/>
          <a:lstStyle/>
          <a:p>
            <a:r>
              <a:rPr lang="ru-RU" dirty="0" smtClean="0"/>
              <a:t>ДОВОЛЬНЫЕ ПОЛЬЗОВАТЕЛИ </a:t>
            </a:r>
            <a:r>
              <a:rPr lang="en-US" dirty="0" smtClean="0"/>
              <a:t>SKYBOX</a:t>
            </a:r>
            <a:endParaRPr lang="en-US" dirty="0"/>
          </a:p>
        </p:txBody>
      </p:sp>
      <p:sp>
        <p:nvSpPr>
          <p:cNvPr id="60" name="Rectangle 59"/>
          <p:cNvSpPr/>
          <p:nvPr/>
        </p:nvSpPr>
        <p:spPr>
          <a:xfrm>
            <a:off x="2117721" y="1858404"/>
            <a:ext cx="152400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Same Side Corner Rectangle 60"/>
          <p:cNvSpPr/>
          <p:nvPr/>
        </p:nvSpPr>
        <p:spPr>
          <a:xfrm>
            <a:off x="2117720" y="1524000"/>
            <a:ext cx="1524000"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bIns="64008" rtlCol="0" anchor="b" anchorCtr="0"/>
          <a:lstStyle/>
          <a:p>
            <a:pPr algn="ctr"/>
            <a:r>
              <a:rPr lang="ru-RU" sz="1400" dirty="0" smtClean="0"/>
              <a:t>Сервис провайдеры</a:t>
            </a:r>
            <a:endParaRPr lang="en-US" sz="1400" dirty="0"/>
          </a:p>
        </p:txBody>
      </p:sp>
      <p:pic>
        <p:nvPicPr>
          <p:cNvPr id="69"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2567754" y="2218026"/>
            <a:ext cx="623932" cy="295588"/>
          </a:xfrm>
          <a:prstGeom prst="rect">
            <a:avLst/>
          </a:prstGeom>
          <a:noFill/>
          <a:ln w="9525">
            <a:noFill/>
            <a:miter lim="800000"/>
            <a:headEnd/>
            <a:tailEnd/>
          </a:ln>
        </p:spPr>
      </p:pic>
      <p:pic>
        <p:nvPicPr>
          <p:cNvPr id="7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gray">
          <a:xfrm>
            <a:off x="2557888" y="5739323"/>
            <a:ext cx="643665" cy="326635"/>
          </a:xfrm>
          <a:prstGeom prst="rect">
            <a:avLst/>
          </a:prstGeom>
          <a:noFill/>
          <a:ln w="9525">
            <a:noFill/>
            <a:miter lim="800000"/>
            <a:headEnd/>
            <a:tailEnd/>
          </a:ln>
        </p:spPr>
      </p:pic>
      <p:pic>
        <p:nvPicPr>
          <p:cNvPr id="91" name="Picture 9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bwMode="gray">
          <a:xfrm>
            <a:off x="2663289" y="5224987"/>
            <a:ext cx="432863" cy="432863"/>
          </a:xfrm>
          <a:prstGeom prst="rect">
            <a:avLst/>
          </a:prstGeom>
        </p:spPr>
      </p:pic>
      <p:pic>
        <p:nvPicPr>
          <p:cNvPr id="92" name="Picture 9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2656900" y="4290602"/>
            <a:ext cx="445640" cy="445638"/>
          </a:xfrm>
          <a:prstGeom prst="rect">
            <a:avLst/>
          </a:prstGeom>
        </p:spPr>
      </p:pic>
      <p:pic>
        <p:nvPicPr>
          <p:cNvPr id="93" name="Picture 9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2712125" y="4868744"/>
            <a:ext cx="335190" cy="189941"/>
          </a:xfrm>
          <a:prstGeom prst="rect">
            <a:avLst/>
          </a:prstGeom>
        </p:spPr>
      </p:pic>
      <p:pic>
        <p:nvPicPr>
          <p:cNvPr id="94" name="Picture 9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gray">
          <a:xfrm>
            <a:off x="2521576" y="3149723"/>
            <a:ext cx="716289" cy="388304"/>
          </a:xfrm>
          <a:prstGeom prst="rect">
            <a:avLst/>
          </a:prstGeom>
        </p:spPr>
      </p:pic>
      <p:pic>
        <p:nvPicPr>
          <p:cNvPr id="96" name="Picture 95"/>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2554271" y="2514600"/>
            <a:ext cx="650899" cy="561462"/>
          </a:xfrm>
          <a:prstGeom prst="rect">
            <a:avLst/>
          </a:prstGeom>
        </p:spPr>
      </p:pic>
      <p:sp>
        <p:nvSpPr>
          <p:cNvPr id="114" name="Rectangle 113"/>
          <p:cNvSpPr/>
          <p:nvPr/>
        </p:nvSpPr>
        <p:spPr>
          <a:xfrm>
            <a:off x="3783541" y="1858404"/>
            <a:ext cx="152400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Same Side Corner Rectangle 114"/>
          <p:cNvSpPr/>
          <p:nvPr/>
        </p:nvSpPr>
        <p:spPr>
          <a:xfrm>
            <a:off x="3783540" y="1524000"/>
            <a:ext cx="1524000"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bIns="64008" rtlCol="0" anchor="b" anchorCtr="0"/>
          <a:lstStyle/>
          <a:p>
            <a:pPr algn="ctr"/>
            <a:r>
              <a:rPr lang="ru-RU" sz="1400" dirty="0" smtClean="0"/>
              <a:t>Энергетика</a:t>
            </a:r>
            <a:r>
              <a:rPr lang="en-US" sz="1400" dirty="0" smtClean="0"/>
              <a:t> </a:t>
            </a:r>
            <a:r>
              <a:rPr lang="en-US" sz="1400" dirty="0"/>
              <a:t>&amp;  </a:t>
            </a:r>
            <a:r>
              <a:rPr lang="ru-RU" sz="1400" dirty="0" smtClean="0"/>
              <a:t>Производство</a:t>
            </a:r>
            <a:endParaRPr lang="en-US" sz="1400" dirty="0"/>
          </a:p>
        </p:txBody>
      </p:sp>
      <p:pic>
        <p:nvPicPr>
          <p:cNvPr id="97" name="Picture 9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gray">
          <a:xfrm>
            <a:off x="4348980" y="3215420"/>
            <a:ext cx="393120" cy="393120"/>
          </a:xfrm>
          <a:prstGeom prst="rect">
            <a:avLst/>
          </a:prstGeom>
        </p:spPr>
      </p:pic>
      <p:pic>
        <p:nvPicPr>
          <p:cNvPr id="98" name="Picture 97"/>
          <p:cNvPicPr>
            <a:picLocks noChangeAspect="1"/>
          </p:cNvPicPr>
          <p:nvPr/>
        </p:nvPicPr>
        <p:blipFill>
          <a:blip r:embed="rId11" cstate="screen">
            <a:clrChange>
              <a:clrFrom>
                <a:srgbClr val="FFFEFF"/>
              </a:clrFrom>
              <a:clrTo>
                <a:srgbClr val="FFFEFF">
                  <a:alpha val="0"/>
                </a:srgbClr>
              </a:clrTo>
            </a:clrChange>
            <a:extLst>
              <a:ext uri="{28A0092B-C50C-407E-A947-70E740481C1C}">
                <a14:useLocalDpi xmlns:a14="http://schemas.microsoft.com/office/drawing/2010/main"/>
              </a:ext>
            </a:extLst>
          </a:blip>
          <a:stretch>
            <a:fillRect/>
          </a:stretch>
        </p:blipFill>
        <p:spPr bwMode="gray">
          <a:xfrm>
            <a:off x="3964957" y="3721921"/>
            <a:ext cx="1161166" cy="299968"/>
          </a:xfrm>
          <a:prstGeom prst="rect">
            <a:avLst/>
          </a:prstGeom>
        </p:spPr>
      </p:pic>
      <p:pic>
        <p:nvPicPr>
          <p:cNvPr id="99" name="Picture 9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gray">
          <a:xfrm>
            <a:off x="3945754" y="4144795"/>
            <a:ext cx="1199573" cy="227919"/>
          </a:xfrm>
          <a:prstGeom prst="rect">
            <a:avLst/>
          </a:prstGeom>
        </p:spPr>
      </p:pic>
      <p:pic>
        <p:nvPicPr>
          <p:cNvPr id="100" name="Picture 9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gray">
          <a:xfrm>
            <a:off x="4245503" y="4511341"/>
            <a:ext cx="600075" cy="521315"/>
          </a:xfrm>
          <a:prstGeom prst="rect">
            <a:avLst/>
          </a:prstGeom>
        </p:spPr>
      </p:pic>
      <p:pic>
        <p:nvPicPr>
          <p:cNvPr id="101" name="Picture 100"/>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4032075" y="5174612"/>
            <a:ext cx="1026930" cy="395558"/>
          </a:xfrm>
          <a:prstGeom prst="rect">
            <a:avLst/>
          </a:prstGeom>
        </p:spPr>
      </p:pic>
      <p:pic>
        <p:nvPicPr>
          <p:cNvPr id="102" name="Picture 10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bwMode="gray">
          <a:xfrm>
            <a:off x="4177580" y="5750228"/>
            <a:ext cx="735920" cy="247538"/>
          </a:xfrm>
          <a:prstGeom prst="rect">
            <a:avLst/>
          </a:prstGeom>
        </p:spPr>
      </p:pic>
      <p:sp>
        <p:nvSpPr>
          <p:cNvPr id="117" name="Rectangle 116"/>
          <p:cNvSpPr/>
          <p:nvPr/>
        </p:nvSpPr>
        <p:spPr>
          <a:xfrm>
            <a:off x="5449361" y="1858404"/>
            <a:ext cx="152400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Same Side Corner Rectangle 117"/>
          <p:cNvSpPr/>
          <p:nvPr/>
        </p:nvSpPr>
        <p:spPr>
          <a:xfrm>
            <a:off x="5449360" y="1524000"/>
            <a:ext cx="1524000"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bIns="64008" rtlCol="0" anchor="b" anchorCtr="0"/>
          <a:lstStyle/>
          <a:p>
            <a:pPr algn="ctr"/>
            <a:r>
              <a:rPr lang="ru-RU" sz="1400" dirty="0" smtClean="0"/>
              <a:t>Правительство и Оборона</a:t>
            </a:r>
            <a:endParaRPr lang="en-US" sz="1400" dirty="0"/>
          </a:p>
        </p:txBody>
      </p:sp>
      <p:pic>
        <p:nvPicPr>
          <p:cNvPr id="87" name="Picture 8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gray">
          <a:xfrm>
            <a:off x="5799531" y="2254898"/>
            <a:ext cx="823658" cy="247096"/>
          </a:xfrm>
          <a:prstGeom prst="rect">
            <a:avLst/>
          </a:prstGeom>
        </p:spPr>
      </p:pic>
      <p:pic>
        <p:nvPicPr>
          <p:cNvPr id="95" name="Picture 9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bwMode="gray">
          <a:xfrm>
            <a:off x="5919935" y="2643950"/>
            <a:ext cx="582850" cy="399668"/>
          </a:xfrm>
          <a:prstGeom prst="rect">
            <a:avLst/>
          </a:prstGeom>
        </p:spPr>
      </p:pic>
      <p:pic>
        <p:nvPicPr>
          <p:cNvPr id="103" name="Picture 10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bwMode="gray">
          <a:xfrm>
            <a:off x="5926608" y="3628602"/>
            <a:ext cx="569504" cy="306090"/>
          </a:xfrm>
          <a:prstGeom prst="rect">
            <a:avLst/>
          </a:prstGeom>
        </p:spPr>
      </p:pic>
      <p:pic>
        <p:nvPicPr>
          <p:cNvPr id="104" name="Picture 103"/>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gray">
          <a:xfrm>
            <a:off x="5926254" y="3185574"/>
            <a:ext cx="570212" cy="301072"/>
          </a:xfrm>
          <a:prstGeom prst="rect">
            <a:avLst/>
          </a:prstGeom>
        </p:spPr>
      </p:pic>
      <p:pic>
        <p:nvPicPr>
          <p:cNvPr id="105" name="Picture 10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bwMode="gray">
          <a:xfrm>
            <a:off x="5926252" y="4076648"/>
            <a:ext cx="570216" cy="342130"/>
          </a:xfrm>
          <a:prstGeom prst="rect">
            <a:avLst/>
          </a:prstGeom>
        </p:spPr>
      </p:pic>
      <p:pic>
        <p:nvPicPr>
          <p:cNvPr id="106" name="Picture 105"/>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bwMode="gray">
          <a:xfrm>
            <a:off x="5926252" y="5638800"/>
            <a:ext cx="570216" cy="401432"/>
          </a:xfrm>
          <a:prstGeom prst="rect">
            <a:avLst/>
          </a:prstGeom>
        </p:spPr>
      </p:pic>
      <p:pic>
        <p:nvPicPr>
          <p:cNvPr id="107" name="Picture 106"/>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bwMode="gray">
          <a:xfrm>
            <a:off x="5926252" y="5117392"/>
            <a:ext cx="570216" cy="379452"/>
          </a:xfrm>
          <a:prstGeom prst="rect">
            <a:avLst/>
          </a:prstGeom>
        </p:spPr>
      </p:pic>
      <p:pic>
        <p:nvPicPr>
          <p:cNvPr id="108" name="Picture 107"/>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bwMode="gray">
          <a:xfrm>
            <a:off x="5926252" y="4560734"/>
            <a:ext cx="570216" cy="414702"/>
          </a:xfrm>
          <a:prstGeom prst="rect">
            <a:avLst/>
          </a:prstGeom>
          <a:ln>
            <a:solidFill>
              <a:schemeClr val="bg1">
                <a:lumMod val="85000"/>
              </a:schemeClr>
            </a:solidFill>
          </a:ln>
        </p:spPr>
      </p:pic>
      <p:sp>
        <p:nvSpPr>
          <p:cNvPr id="120" name="Rectangle 119"/>
          <p:cNvSpPr/>
          <p:nvPr/>
        </p:nvSpPr>
        <p:spPr>
          <a:xfrm>
            <a:off x="7115181" y="1858404"/>
            <a:ext cx="152400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Same Side Corner Rectangle 120"/>
          <p:cNvSpPr/>
          <p:nvPr/>
        </p:nvSpPr>
        <p:spPr>
          <a:xfrm>
            <a:off x="7115180" y="1524000"/>
            <a:ext cx="1524000"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bIns="64008" rtlCol="0" anchor="ctr" anchorCtr="0"/>
          <a:lstStyle/>
          <a:p>
            <a:pPr algn="ctr"/>
            <a:r>
              <a:rPr lang="ru-RU" sz="1400" dirty="0" smtClean="0"/>
              <a:t>Другие</a:t>
            </a:r>
            <a:endParaRPr lang="en-US" sz="1400" dirty="0"/>
          </a:p>
        </p:txBody>
      </p:sp>
      <p:pic>
        <p:nvPicPr>
          <p:cNvPr id="73" name="Picture 45" descr="blue-cross-blue-shield-logo.gif"/>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gray">
          <a:xfrm>
            <a:off x="7504934" y="2728134"/>
            <a:ext cx="744492" cy="428083"/>
          </a:xfrm>
          <a:prstGeom prst="rect">
            <a:avLst/>
          </a:prstGeom>
          <a:noFill/>
          <a:ln w="9525">
            <a:noFill/>
            <a:miter lim="800000"/>
            <a:headEnd/>
            <a:tailEnd/>
          </a:ln>
        </p:spPr>
      </p:pic>
      <p:pic>
        <p:nvPicPr>
          <p:cNvPr id="75" name="Picture 48" descr="ge_logo.jpg"/>
          <p:cNvPicPr>
            <a:picLocks noChangeAspect="1"/>
          </p:cNvPicPr>
          <p:nvPr/>
        </p:nvPicPr>
        <p:blipFill>
          <a:blip r:embed="rId25" cstate="email">
            <a:clrChange>
              <a:clrFrom>
                <a:srgbClr val="FCFCFA"/>
              </a:clrFrom>
              <a:clrTo>
                <a:srgbClr val="FCFCFA">
                  <a:alpha val="0"/>
                </a:srgbClr>
              </a:clrTo>
            </a:clrChange>
            <a:extLst>
              <a:ext uri="{28A0092B-C50C-407E-A947-70E740481C1C}">
                <a14:useLocalDpi xmlns:a14="http://schemas.microsoft.com/office/drawing/2010/main"/>
              </a:ext>
            </a:extLst>
          </a:blip>
          <a:srcRect/>
          <a:stretch>
            <a:fillRect/>
          </a:stretch>
        </p:blipFill>
        <p:spPr bwMode="gray">
          <a:xfrm>
            <a:off x="7673641" y="2226323"/>
            <a:ext cx="407078" cy="406019"/>
          </a:xfrm>
          <a:prstGeom prst="rect">
            <a:avLst/>
          </a:prstGeom>
          <a:noFill/>
          <a:ln w="9525">
            <a:noFill/>
            <a:miter lim="800000"/>
            <a:headEnd/>
            <a:tailEnd/>
          </a:ln>
        </p:spPr>
      </p:pic>
      <p:pic>
        <p:nvPicPr>
          <p:cNvPr id="76" name="Picture 75"/>
          <p:cNvPicPr>
            <a:picLocks noChangeAspect="1"/>
          </p:cNvPicPr>
          <p:nvPr/>
        </p:nvPicPr>
        <p:blipFill rotWithShape="1">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rcRect t="24177" b="16725"/>
          <a:stretch/>
        </p:blipFill>
        <p:spPr bwMode="gray">
          <a:xfrm>
            <a:off x="7482732" y="4097373"/>
            <a:ext cx="788896" cy="417613"/>
          </a:xfrm>
          <a:prstGeom prst="rect">
            <a:avLst/>
          </a:prstGeom>
        </p:spPr>
      </p:pic>
      <p:sp>
        <p:nvSpPr>
          <p:cNvPr id="81" name="Rounded Rectangle 80"/>
          <p:cNvSpPr/>
          <p:nvPr/>
        </p:nvSpPr>
        <p:spPr bwMode="gray">
          <a:xfrm>
            <a:off x="7105330" y="1524000"/>
            <a:ext cx="1543700" cy="58986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bIns="64008" rtlCol="0" anchor="b" anchorCtr="0"/>
          <a:lstStyle/>
          <a:p>
            <a:pPr algn="ctr"/>
            <a:endParaRPr lang="en-US" sz="1600" dirty="0"/>
          </a:p>
        </p:txBody>
      </p:sp>
      <p:pic>
        <p:nvPicPr>
          <p:cNvPr id="86" name="Picture 9"/>
          <p:cNvPicPr>
            <a:picLocks noChangeAspect="1" noChangeArrowheads="1"/>
          </p:cNvPicPr>
          <p:nvPr/>
        </p:nvPicPr>
        <p:blipFill>
          <a:blip r:embed="rId27" cstate="screen">
            <a:extLst>
              <a:ext uri="{28A0092B-C50C-407E-A947-70E740481C1C}">
                <a14:useLocalDpi xmlns:a14="http://schemas.microsoft.com/office/drawing/2010/main"/>
              </a:ext>
            </a:extLst>
          </a:blip>
          <a:stretch>
            <a:fillRect/>
          </a:stretch>
        </p:blipFill>
        <p:spPr bwMode="gray">
          <a:xfrm>
            <a:off x="7583789" y="4599312"/>
            <a:ext cx="586783" cy="40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8"/>
          <p:cNvPicPr>
            <a:picLocks noChangeAspect="1"/>
          </p:cNvPicPr>
          <p:nvPr/>
        </p:nvPicPr>
        <p:blipFill rotWithShape="1">
          <a:blip r:embed="rId28" cstate="screen">
            <a:clrChange>
              <a:clrFrom>
                <a:srgbClr val="FFFFFD"/>
              </a:clrFrom>
              <a:clrTo>
                <a:srgbClr val="FFFFFD">
                  <a:alpha val="0"/>
                </a:srgbClr>
              </a:clrTo>
            </a:clrChange>
            <a:extLst>
              <a:ext uri="{28A0092B-C50C-407E-A947-70E740481C1C}">
                <a14:useLocalDpi xmlns:a14="http://schemas.microsoft.com/office/drawing/2010/main"/>
              </a:ext>
            </a:extLst>
          </a:blip>
          <a:srcRect/>
          <a:stretch/>
        </p:blipFill>
        <p:spPr bwMode="gray">
          <a:xfrm>
            <a:off x="7477135" y="5166919"/>
            <a:ext cx="800090" cy="268717"/>
          </a:xfrm>
          <a:prstGeom prst="rect">
            <a:avLst/>
          </a:prstGeom>
        </p:spPr>
      </p:pic>
      <p:pic>
        <p:nvPicPr>
          <p:cNvPr id="110" name="Picture 109"/>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bwMode="gray">
          <a:xfrm>
            <a:off x="7601913" y="5558062"/>
            <a:ext cx="550534" cy="461738"/>
          </a:xfrm>
          <a:prstGeom prst="rect">
            <a:avLst/>
          </a:prstGeom>
        </p:spPr>
      </p:pic>
      <p:pic>
        <p:nvPicPr>
          <p:cNvPr id="111" name="Picture 110"/>
          <p:cNvPicPr>
            <a:picLocks noChangeAspect="1"/>
          </p:cNvPicPr>
          <p:nvPr/>
        </p:nvPicPr>
        <p:blipFill>
          <a:blip r:embed="rId30"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bwMode="gray">
          <a:xfrm>
            <a:off x="7188627" y="3729367"/>
            <a:ext cx="1377107" cy="294308"/>
          </a:xfrm>
          <a:prstGeom prst="rect">
            <a:avLst/>
          </a:prstGeom>
        </p:spPr>
      </p:pic>
      <p:sp>
        <p:nvSpPr>
          <p:cNvPr id="62" name="Rectangle 61"/>
          <p:cNvSpPr/>
          <p:nvPr/>
        </p:nvSpPr>
        <p:spPr>
          <a:xfrm>
            <a:off x="451901" y="1858404"/>
            <a:ext cx="1524000" cy="4292443"/>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p:cNvSpPr/>
          <p:nvPr/>
        </p:nvSpPr>
        <p:spPr>
          <a:xfrm>
            <a:off x="451900" y="1524000"/>
            <a:ext cx="1524000" cy="60960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bIns="64008" rtlCol="0" anchor="b" anchorCtr="0"/>
          <a:lstStyle/>
          <a:p>
            <a:pPr algn="ctr"/>
            <a:r>
              <a:rPr lang="ru-RU" sz="1400" dirty="0" smtClean="0"/>
              <a:t>Финансовые корпорации</a:t>
            </a:r>
            <a:endParaRPr lang="en-US" sz="1400" dirty="0"/>
          </a:p>
        </p:txBody>
      </p:sp>
      <p:pic>
        <p:nvPicPr>
          <p:cNvPr id="67" name="Picture 5" descr="logo"/>
          <p:cNvPicPr>
            <a:picLocks noChangeAspect="1" noChangeArrowheads="1"/>
          </p:cNvPicPr>
          <p:nvPr/>
        </p:nvPicPr>
        <p:blipFill>
          <a:blip r:embed="rId3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1000359" y="2254898"/>
            <a:ext cx="427083" cy="247093"/>
          </a:xfrm>
          <a:prstGeom prst="rect">
            <a:avLst/>
          </a:prstGeom>
          <a:noFill/>
          <a:ln w="9525">
            <a:noFill/>
            <a:miter lim="800000"/>
            <a:headEnd/>
            <a:tailEnd/>
          </a:ln>
        </p:spPr>
      </p:pic>
      <p:pic>
        <p:nvPicPr>
          <p:cNvPr id="68" name="Picture 40"/>
          <p:cNvPicPr>
            <a:picLocks noChangeAspect="1"/>
          </p:cNvPicPr>
          <p:nvPr/>
        </p:nvPicPr>
        <p:blipFill rotWithShape="1">
          <a:blip r:embed="rId3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556850" y="3314700"/>
            <a:ext cx="1314101" cy="335647"/>
          </a:xfrm>
          <a:prstGeom prst="rect">
            <a:avLst/>
          </a:prstGeom>
          <a:noFill/>
          <a:ln w="9525">
            <a:noFill/>
            <a:miter lim="800000"/>
            <a:headEnd/>
            <a:tailEnd/>
          </a:ln>
        </p:spPr>
      </p:pic>
      <p:pic>
        <p:nvPicPr>
          <p:cNvPr id="70" name="Picture 4" descr="visalogo-big"/>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gray">
          <a:xfrm>
            <a:off x="905603" y="5647206"/>
            <a:ext cx="616594" cy="372594"/>
          </a:xfrm>
          <a:prstGeom prst="rect">
            <a:avLst/>
          </a:prstGeom>
          <a:noFill/>
          <a:ln w="9525">
            <a:noFill/>
            <a:miter lim="800000"/>
            <a:headEnd/>
            <a:tailEnd/>
          </a:ln>
        </p:spPr>
      </p:pic>
      <p:sp>
        <p:nvSpPr>
          <p:cNvPr id="77" name="Rounded Rectangle 76"/>
          <p:cNvSpPr/>
          <p:nvPr/>
        </p:nvSpPr>
        <p:spPr bwMode="gray">
          <a:xfrm>
            <a:off x="442050" y="1524000"/>
            <a:ext cx="1543700" cy="58986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bIns="64008" rtlCol="0" anchor="b" anchorCtr="0"/>
          <a:lstStyle/>
          <a:p>
            <a:pPr algn="ctr"/>
            <a:endParaRPr lang="en-US" sz="1600" dirty="0"/>
          </a:p>
        </p:txBody>
      </p:sp>
      <p:pic>
        <p:nvPicPr>
          <p:cNvPr id="82" name="Picture 81"/>
          <p:cNvPicPr>
            <a:picLocks noChangeAspect="1" noChangeArrowheads="1"/>
          </p:cNvPicPr>
          <p:nvPr/>
        </p:nvPicPr>
        <p:blipFill>
          <a:blip r:embed="rId3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667488" y="2604875"/>
            <a:ext cx="1092824" cy="2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82"/>
          <p:cNvPicPr>
            <a:picLocks noChangeAspect="1" noChangeArrowheads="1"/>
          </p:cNvPicPr>
          <p:nvPr/>
        </p:nvPicPr>
        <p:blipFill>
          <a:blip r:embed="rId35" cstate="print">
            <a:extLst>
              <a:ext uri="{28A0092B-C50C-407E-A947-70E740481C1C}">
                <a14:useLocalDpi xmlns:a14="http://schemas.microsoft.com/office/drawing/2010/main" val="0"/>
              </a:ext>
            </a:extLst>
          </a:blip>
          <a:stretch>
            <a:fillRect/>
          </a:stretch>
        </p:blipFill>
        <p:spPr bwMode="gray">
          <a:xfrm>
            <a:off x="686636" y="3079479"/>
            <a:ext cx="1008077" cy="1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4"/>
          <p:cNvPicPr>
            <a:picLocks noChangeAspect="1" noChangeArrowheads="1"/>
          </p:cNvPicPr>
          <p:nvPr/>
        </p:nvPicPr>
        <p:blipFill>
          <a:blip r:embed="rId3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786878" y="4286250"/>
            <a:ext cx="854045" cy="19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88"/>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bwMode="gray">
          <a:xfrm>
            <a:off x="566200" y="5166360"/>
            <a:ext cx="1295400" cy="291465"/>
          </a:xfrm>
          <a:prstGeom prst="rect">
            <a:avLst/>
          </a:prstGeom>
        </p:spPr>
      </p:pic>
      <p:pic>
        <p:nvPicPr>
          <p:cNvPr id="112" name="Picture 111"/>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733839" y="4664171"/>
            <a:ext cx="960122" cy="315469"/>
          </a:xfrm>
          <a:prstGeom prst="rect">
            <a:avLst/>
          </a:prstGeom>
        </p:spPr>
      </p:pic>
      <p:pic>
        <p:nvPicPr>
          <p:cNvPr id="3" name="Picture 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330151" y="2286000"/>
            <a:ext cx="470449" cy="757946"/>
          </a:xfrm>
          <a:prstGeom prst="rect">
            <a:avLst/>
          </a:prstGeom>
        </p:spPr>
      </p:pic>
      <p:pic>
        <p:nvPicPr>
          <p:cNvPr id="5" name="Picture 4"/>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56850" y="3810000"/>
            <a:ext cx="1203462" cy="352283"/>
          </a:xfrm>
          <a:prstGeom prst="rect">
            <a:avLst/>
          </a:prstGeom>
        </p:spPr>
      </p:pic>
      <p:pic>
        <p:nvPicPr>
          <p:cNvPr id="6" name="Picture 5"/>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149480" y="3789516"/>
            <a:ext cx="1431920" cy="258986"/>
          </a:xfrm>
          <a:prstGeom prst="rect">
            <a:avLst/>
          </a:prstGeom>
        </p:spPr>
      </p:pic>
      <p:pic>
        <p:nvPicPr>
          <p:cNvPr id="1028" name="Picture 4" descr="http://www.employerbrandscan.com/upload/image/Philips%20Logo%202.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361154" y="3266115"/>
            <a:ext cx="944646" cy="38423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4355589" y="6348664"/>
            <a:ext cx="633507" cy="369332"/>
          </a:xfrm>
          <a:prstGeom prst="rect">
            <a:avLst/>
          </a:prstGeom>
          <a:solidFill>
            <a:schemeClr val="bg1"/>
          </a:solidFill>
        </p:spPr>
        <p:txBody>
          <a:bodyPr wrap="none" rtlCol="0">
            <a:spAutoFit/>
          </a:bodyPr>
          <a:lstStyle/>
          <a:p>
            <a:r>
              <a:rPr lang="ru-RU" dirty="0" smtClean="0">
                <a:solidFill>
                  <a:schemeClr val="bg1">
                    <a:lumMod val="65000"/>
                  </a:schemeClr>
                </a:solidFill>
              </a:rPr>
              <a:t>5</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415415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52800"/>
            <a:ext cx="8305800" cy="637200"/>
          </a:xfrm>
        </p:spPr>
        <p:txBody>
          <a:bodyPr/>
          <a:lstStyle/>
          <a:p>
            <a:r>
              <a:rPr lang="en-US" dirty="0" smtClean="0"/>
              <a:t>SKYBOX </a:t>
            </a:r>
            <a:r>
              <a:rPr lang="ru-RU" dirty="0" smtClean="0"/>
              <a:t>В ДЕЙСТВИИ</a:t>
            </a:r>
            <a:endParaRPr lang="en-US" dirty="0"/>
          </a:p>
        </p:txBody>
      </p:sp>
      <p:sp>
        <p:nvSpPr>
          <p:cNvPr id="11" name="Rounded Rectangle 10"/>
          <p:cNvSpPr/>
          <p:nvPr/>
        </p:nvSpPr>
        <p:spPr>
          <a:xfrm>
            <a:off x="2874838" y="5582979"/>
            <a:ext cx="3377884" cy="50004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tx2"/>
                </a:solidFill>
              </a:rPr>
              <a:t>Возможно благодаря анализу рисков</a:t>
            </a:r>
            <a:endParaRPr lang="en-US" dirty="0">
              <a:solidFill>
                <a:schemeClr val="tx2"/>
              </a:solidFill>
            </a:endParaRPr>
          </a:p>
        </p:txBody>
      </p:sp>
      <p:sp>
        <p:nvSpPr>
          <p:cNvPr id="18" name="Rounded Rectangle 17"/>
          <p:cNvSpPr/>
          <p:nvPr/>
        </p:nvSpPr>
        <p:spPr>
          <a:xfrm>
            <a:off x="609600" y="2631133"/>
            <a:ext cx="2265238" cy="2245667"/>
          </a:xfrm>
          <a:prstGeom prst="roundRect">
            <a:avLst>
              <a:gd name="adj" fmla="val 7787"/>
            </a:avLst>
          </a:prstGeom>
          <a:solidFill>
            <a:srgbClr val="E5E7E7"/>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Оценка соответс</a:t>
            </a:r>
            <a:r>
              <a:rPr lang="ru-RU" sz="1600" dirty="0">
                <a:solidFill>
                  <a:schemeClr val="tx1">
                    <a:lumMod val="75000"/>
                    <a:lumOff val="25000"/>
                  </a:schemeClr>
                </a:solidFill>
              </a:rPr>
              <a:t>т</a:t>
            </a:r>
            <a:r>
              <a:rPr lang="ru-RU" sz="1600" dirty="0" smtClean="0">
                <a:solidFill>
                  <a:schemeClr val="tx1">
                    <a:lumMod val="75000"/>
                    <a:lumOff val="25000"/>
                  </a:schemeClr>
                </a:solidFill>
              </a:rPr>
              <a:t>вия </a:t>
            </a:r>
            <a:r>
              <a:rPr lang="en-US" sz="1600" dirty="0" smtClean="0">
                <a:solidFill>
                  <a:schemeClr val="tx1">
                    <a:lumMod val="75000"/>
                    <a:lumOff val="25000"/>
                  </a:schemeClr>
                </a:solidFill>
              </a:rPr>
              <a:t>FW</a:t>
            </a:r>
            <a:endParaRPr lang="en-US" sz="1600" dirty="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Управление конфигурациями</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Управление изменениями</a:t>
            </a:r>
            <a:endParaRPr lang="en-US" sz="1600" dirty="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Модель сети</a:t>
            </a:r>
            <a:endParaRPr lang="en-US" sz="1600" dirty="0">
              <a:solidFill>
                <a:schemeClr val="tx1">
                  <a:lumMod val="75000"/>
                  <a:lumOff val="25000"/>
                </a:schemeClr>
              </a:solidFill>
            </a:endParaRPr>
          </a:p>
        </p:txBody>
      </p:sp>
      <p:sp>
        <p:nvSpPr>
          <p:cNvPr id="19" name="Rounded Rectangle 18"/>
          <p:cNvSpPr/>
          <p:nvPr/>
        </p:nvSpPr>
        <p:spPr>
          <a:xfrm>
            <a:off x="3320007" y="2631133"/>
            <a:ext cx="2330824" cy="2245667"/>
          </a:xfrm>
          <a:prstGeom prst="roundRect">
            <a:avLst>
              <a:gd name="adj" fmla="val 7787"/>
            </a:avLst>
          </a:prstGeom>
          <a:solidFill>
            <a:srgbClr val="E5E7E7"/>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Определение уязвимостей</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Оценка рисков</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Приорит</a:t>
            </a:r>
            <a:r>
              <a:rPr lang="ru-RU" sz="1600" dirty="0">
                <a:solidFill>
                  <a:schemeClr val="tx1">
                    <a:lumMod val="75000"/>
                    <a:lumOff val="25000"/>
                  </a:schemeClr>
                </a:solidFill>
              </a:rPr>
              <a:t>е</a:t>
            </a:r>
            <a:r>
              <a:rPr lang="ru-RU" sz="1600" dirty="0" smtClean="0">
                <a:solidFill>
                  <a:schemeClr val="tx1">
                    <a:lumMod val="75000"/>
                    <a:lumOff val="25000"/>
                  </a:schemeClr>
                </a:solidFill>
              </a:rPr>
              <a:t>зация</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План восстановления </a:t>
            </a:r>
            <a:endParaRPr lang="en-US" sz="1600" dirty="0">
              <a:solidFill>
                <a:schemeClr val="tx1">
                  <a:lumMod val="75000"/>
                  <a:lumOff val="25000"/>
                </a:schemeClr>
              </a:solidFill>
            </a:endParaRPr>
          </a:p>
        </p:txBody>
      </p:sp>
      <p:sp>
        <p:nvSpPr>
          <p:cNvPr id="20" name="Rounded Rectangle 19"/>
          <p:cNvSpPr/>
          <p:nvPr/>
        </p:nvSpPr>
        <p:spPr>
          <a:xfrm>
            <a:off x="6096000" y="2631133"/>
            <a:ext cx="2286000" cy="2245667"/>
          </a:xfrm>
          <a:prstGeom prst="roundRect">
            <a:avLst>
              <a:gd name="adj" fmla="val 7787"/>
            </a:avLst>
          </a:prstGeom>
          <a:solidFill>
            <a:srgbClr val="E5E7E7"/>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Постоянный мониторинг</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Расследование инцидентов</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Предотвращение атак</a:t>
            </a:r>
            <a:endParaRPr lang="en-US" sz="1600" dirty="0" smtClean="0">
              <a:solidFill>
                <a:schemeClr val="tx1">
                  <a:lumMod val="75000"/>
                  <a:lumOff val="25000"/>
                </a:schemeClr>
              </a:solidFill>
            </a:endParaRPr>
          </a:p>
          <a:p>
            <a:pPr marL="233363" indent="-233363">
              <a:lnSpc>
                <a:spcPct val="95000"/>
              </a:lnSpc>
              <a:spcBef>
                <a:spcPts val="400"/>
              </a:spcBef>
              <a:buClr>
                <a:schemeClr val="accent1"/>
              </a:buClr>
              <a:buSzPct val="110000"/>
              <a:buFont typeface="Wingdings" pitchFamily="2" charset="2"/>
              <a:buChar char="§"/>
            </a:pPr>
            <a:r>
              <a:rPr lang="ru-RU" sz="1600" dirty="0" smtClean="0">
                <a:solidFill>
                  <a:schemeClr val="tx1">
                    <a:lumMod val="75000"/>
                    <a:lumOff val="25000"/>
                  </a:schemeClr>
                </a:solidFill>
              </a:rPr>
              <a:t>Отчет о рисках</a:t>
            </a:r>
            <a:endParaRPr lang="en-US" sz="1600" dirty="0" smtClean="0">
              <a:solidFill>
                <a:schemeClr val="tx1">
                  <a:lumMod val="75000"/>
                  <a:lumOff val="25000"/>
                </a:schemeClr>
              </a:solidFill>
            </a:endParaRPr>
          </a:p>
        </p:txBody>
      </p:sp>
      <p:sp>
        <p:nvSpPr>
          <p:cNvPr id="23" name="Oval 22"/>
          <p:cNvSpPr>
            <a:spLocks noChangeAspect="1"/>
          </p:cNvSpPr>
          <p:nvPr/>
        </p:nvSpPr>
        <p:spPr>
          <a:xfrm>
            <a:off x="6445056" y="4716000"/>
            <a:ext cx="1620000" cy="1620000"/>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dirty="0" smtClean="0"/>
              <a:t>Управление </a:t>
            </a:r>
          </a:p>
          <a:p>
            <a:pPr algn="ctr"/>
            <a:r>
              <a:rPr lang="ru-RU" sz="1600" dirty="0" smtClean="0"/>
              <a:t>угрозами</a:t>
            </a:r>
            <a:endParaRPr lang="en-US" sz="1600" dirty="0"/>
          </a:p>
        </p:txBody>
      </p:sp>
      <p:sp>
        <p:nvSpPr>
          <p:cNvPr id="28" name="Curved Down Arrow 27"/>
          <p:cNvSpPr/>
          <p:nvPr/>
        </p:nvSpPr>
        <p:spPr>
          <a:xfrm rot="757328">
            <a:off x="5211515" y="1823320"/>
            <a:ext cx="2124321" cy="743488"/>
          </a:xfrm>
          <a:prstGeom prst="curvedDownArrow">
            <a:avLst/>
          </a:prstGeom>
          <a:gradFill flip="none" rotWithShape="1">
            <a:gsLst>
              <a:gs pos="100000">
                <a:schemeClr val="accent4"/>
              </a:gs>
              <a:gs pos="0">
                <a:srgbClr val="FFFFFF">
                  <a:alpha val="0"/>
                </a:srgbClr>
              </a:gs>
            </a:gsLst>
            <a:lin ang="21420000" scaled="0"/>
            <a:tileRect/>
          </a:gradFill>
          <a:ln w="25400" cap="flat" cmpd="sng" algn="ctr">
            <a:noFill/>
            <a:prstDash val="solid"/>
          </a:ln>
          <a:effectLst>
            <a:outerShdw blurRad="76200" dist="50800" dir="5400000" algn="ctr" rotWithShape="0">
              <a:srgbClr val="000000">
                <a:alpha val="27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29" name="Curved Down Arrow 28"/>
          <p:cNvSpPr/>
          <p:nvPr/>
        </p:nvSpPr>
        <p:spPr>
          <a:xfrm rot="20842672" flipV="1">
            <a:off x="2062039" y="4759122"/>
            <a:ext cx="2124321" cy="743488"/>
          </a:xfrm>
          <a:prstGeom prst="curvedDownArrow">
            <a:avLst/>
          </a:prstGeom>
          <a:gradFill flip="none" rotWithShape="1">
            <a:gsLst>
              <a:gs pos="100000">
                <a:schemeClr val="accent4"/>
              </a:gs>
              <a:gs pos="0">
                <a:srgbClr val="FFFFFF">
                  <a:alpha val="0"/>
                </a:srgbClr>
              </a:gs>
            </a:gsLst>
            <a:lin ang="21420000" scaled="0"/>
            <a:tileRect/>
          </a:gradFill>
          <a:ln w="25400" cap="flat" cmpd="sng" algn="ctr">
            <a:noFill/>
            <a:prstDash val="solid"/>
          </a:ln>
          <a:effectLst>
            <a:outerShdw blurRad="76200" dist="50800" dir="5400000" algn="ctr" rotWithShape="0">
              <a:srgbClr val="000000">
                <a:alpha val="27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96D6"/>
              </a:solidFill>
              <a:effectLst/>
              <a:uLnTx/>
              <a:uFillTx/>
              <a:latin typeface="Arial"/>
              <a:ea typeface="+mn-ea"/>
              <a:cs typeface="+mn-cs"/>
            </a:endParaRPr>
          </a:p>
        </p:txBody>
      </p:sp>
      <p:sp>
        <p:nvSpPr>
          <p:cNvPr id="21" name="Oval 20"/>
          <p:cNvSpPr>
            <a:spLocks noChangeAspect="1"/>
          </p:cNvSpPr>
          <p:nvPr/>
        </p:nvSpPr>
        <p:spPr>
          <a:xfrm>
            <a:off x="894600" y="4715469"/>
            <a:ext cx="1620000" cy="1620000"/>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dirty="0" smtClean="0"/>
              <a:t>Управление</a:t>
            </a:r>
          </a:p>
          <a:p>
            <a:pPr algn="ctr"/>
            <a:r>
              <a:rPr lang="ru-RU" sz="1600" spc="-50" dirty="0" smtClean="0"/>
              <a:t>Сетевой</a:t>
            </a:r>
          </a:p>
          <a:p>
            <a:pPr algn="ctr"/>
            <a:r>
              <a:rPr lang="ru-RU" sz="1600" spc="-50" dirty="0" smtClean="0"/>
              <a:t>безопасностью</a:t>
            </a:r>
            <a:endParaRPr lang="en-US" sz="1600" spc="-50" dirty="0"/>
          </a:p>
        </p:txBody>
      </p:sp>
      <p:sp>
        <p:nvSpPr>
          <p:cNvPr id="22" name="Oval 21"/>
          <p:cNvSpPr>
            <a:spLocks noChangeAspect="1"/>
          </p:cNvSpPr>
          <p:nvPr/>
        </p:nvSpPr>
        <p:spPr>
          <a:xfrm>
            <a:off x="3687096" y="1351800"/>
            <a:ext cx="1620000" cy="1620000"/>
          </a:xfrm>
          <a:prstGeom prst="ellipse">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dirty="0" smtClean="0"/>
              <a:t>Управление </a:t>
            </a:r>
          </a:p>
          <a:p>
            <a:pPr algn="ctr"/>
            <a:r>
              <a:rPr lang="ru-RU" sz="1600" dirty="0" smtClean="0"/>
              <a:t>уязвимостями</a:t>
            </a:r>
            <a:endParaRPr lang="en-US" sz="1600" dirty="0"/>
          </a:p>
        </p:txBody>
      </p:sp>
      <p:sp>
        <p:nvSpPr>
          <p:cNvPr id="12" name="TextBox 11"/>
          <p:cNvSpPr txBox="1"/>
          <p:nvPr/>
        </p:nvSpPr>
        <p:spPr>
          <a:xfrm>
            <a:off x="4355589" y="6348664"/>
            <a:ext cx="633507" cy="369332"/>
          </a:xfrm>
          <a:prstGeom prst="rect">
            <a:avLst/>
          </a:prstGeom>
          <a:solidFill>
            <a:schemeClr val="bg1"/>
          </a:solidFill>
        </p:spPr>
        <p:txBody>
          <a:bodyPr wrap="none" rtlCol="0">
            <a:spAutoFit/>
          </a:bodyPr>
          <a:lstStyle/>
          <a:p>
            <a:r>
              <a:rPr lang="ru-RU" dirty="0" smtClean="0">
                <a:solidFill>
                  <a:schemeClr val="bg1">
                    <a:lumMod val="65000"/>
                  </a:schemeClr>
                </a:solidFill>
              </a:rPr>
              <a:t>6</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14372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800"/>
            <a:ext cx="8561272" cy="637200"/>
          </a:xfrm>
        </p:spPr>
        <p:txBody>
          <a:bodyPr>
            <a:normAutofit/>
          </a:bodyPr>
          <a:lstStyle/>
          <a:p>
            <a:r>
              <a:rPr lang="en-US" dirty="0" smtClean="0"/>
              <a:t>SKYBOX  - </a:t>
            </a:r>
            <a:r>
              <a:rPr lang="ru-RU" dirty="0" smtClean="0"/>
              <a:t>МОДЕЛИРОВАНИЕ АТАК</a:t>
            </a:r>
            <a:endParaRPr lang="en-US" dirty="0"/>
          </a:p>
        </p:txBody>
      </p:sp>
      <p:pic>
        <p:nvPicPr>
          <p:cNvPr id="4" name="Content Placeholder 3"/>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57200" y="1853390"/>
            <a:ext cx="8038672" cy="4497125"/>
          </a:xfrm>
        </p:spPr>
      </p:pic>
      <p:pic>
        <p:nvPicPr>
          <p:cNvPr id="50" name="Picture 4"/>
          <p:cNvPicPr>
            <a:picLocks noChangeAspect="1" noChangeArrowheads="1"/>
          </p:cNvPicPr>
          <p:nvPr/>
        </p:nvPicPr>
        <p:blipFill rotWithShape="1">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rcRect b="8405"/>
          <a:stretch/>
        </p:blipFill>
        <p:spPr bwMode="auto">
          <a:xfrm>
            <a:off x="1085789" y="4214845"/>
            <a:ext cx="362011" cy="33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
          <p:cNvPicPr>
            <a:picLocks noChangeAspect="1" noChangeArrowheads="1"/>
          </p:cNvPicPr>
          <p:nvPr/>
        </p:nvPicPr>
        <p:blipFill rotWithShape="1">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rcRect b="8405"/>
          <a:stretch/>
        </p:blipFill>
        <p:spPr bwMode="auto">
          <a:xfrm>
            <a:off x="4563557" y="5226781"/>
            <a:ext cx="362011" cy="33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Freeform 61"/>
          <p:cNvSpPr/>
          <p:nvPr/>
        </p:nvSpPr>
        <p:spPr>
          <a:xfrm>
            <a:off x="3800307" y="2679659"/>
            <a:ext cx="4371900" cy="2928712"/>
          </a:xfrm>
          <a:custGeom>
            <a:avLst/>
            <a:gdLst>
              <a:gd name="connsiteX0" fmla="*/ 564777 w 4410635"/>
              <a:gd name="connsiteY0" fmla="*/ 2626658 h 2635623"/>
              <a:gd name="connsiteX1" fmla="*/ 71718 w 4410635"/>
              <a:gd name="connsiteY1" fmla="*/ 2635623 h 2635623"/>
              <a:gd name="connsiteX2" fmla="*/ 0 w 4410635"/>
              <a:gd name="connsiteY2" fmla="*/ 1730188 h 2635623"/>
              <a:gd name="connsiteX3" fmla="*/ 1344706 w 4410635"/>
              <a:gd name="connsiteY3" fmla="*/ 1721223 h 2635623"/>
              <a:gd name="connsiteX4" fmla="*/ 1299883 w 4410635"/>
              <a:gd name="connsiteY4" fmla="*/ 268941 h 2635623"/>
              <a:gd name="connsiteX5" fmla="*/ 2017059 w 4410635"/>
              <a:gd name="connsiteY5" fmla="*/ 259976 h 2635623"/>
              <a:gd name="connsiteX6" fmla="*/ 2052918 w 4410635"/>
              <a:gd name="connsiteY6" fmla="*/ 1622611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344706 w 4410635"/>
              <a:gd name="connsiteY3" fmla="*/ 1721223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323441 w 4410635"/>
              <a:gd name="connsiteY3" fmla="*/ 1721223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310682 w 4410635"/>
              <a:gd name="connsiteY3" fmla="*/ 1721223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297923 w 4410635"/>
              <a:gd name="connsiteY3" fmla="*/ 1721223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306429 w 4410635"/>
              <a:gd name="connsiteY3" fmla="*/ 1721223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306429 w 4410635"/>
              <a:gd name="connsiteY3" fmla="*/ 1716970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64777 w 4410635"/>
              <a:gd name="connsiteY0" fmla="*/ 2626658 h 2635623"/>
              <a:gd name="connsiteX1" fmla="*/ 71718 w 4410635"/>
              <a:gd name="connsiteY1" fmla="*/ 2635623 h 2635623"/>
              <a:gd name="connsiteX2" fmla="*/ 0 w 4410635"/>
              <a:gd name="connsiteY2" fmla="*/ 1730188 h 2635623"/>
              <a:gd name="connsiteX3" fmla="*/ 1302176 w 4410635"/>
              <a:gd name="connsiteY3" fmla="*/ 1716970 h 2635623"/>
              <a:gd name="connsiteX4" fmla="*/ 1299883 w 4410635"/>
              <a:gd name="connsiteY4" fmla="*/ 268941 h 2635623"/>
              <a:gd name="connsiteX5" fmla="*/ 2017059 w 4410635"/>
              <a:gd name="connsiteY5" fmla="*/ 259976 h 2635623"/>
              <a:gd name="connsiteX6" fmla="*/ 2014641 w 4410635"/>
              <a:gd name="connsiteY6" fmla="*/ 1626864 h 2635623"/>
              <a:gd name="connsiteX7" fmla="*/ 4401671 w 4410635"/>
              <a:gd name="connsiteY7" fmla="*/ 1613647 h 2635623"/>
              <a:gd name="connsiteX8" fmla="*/ 4410635 w 4410635"/>
              <a:gd name="connsiteY8" fmla="*/ 0 h 2635623"/>
              <a:gd name="connsiteX0" fmla="*/ 539259 w 4385117"/>
              <a:gd name="connsiteY0" fmla="*/ 2626658 h 2635623"/>
              <a:gd name="connsiteX1" fmla="*/ 46200 w 4385117"/>
              <a:gd name="connsiteY1" fmla="*/ 2635623 h 2635623"/>
              <a:gd name="connsiteX2" fmla="*/ 0 w 4385117"/>
              <a:gd name="connsiteY2" fmla="*/ 1721682 h 2635623"/>
              <a:gd name="connsiteX3" fmla="*/ 1276658 w 4385117"/>
              <a:gd name="connsiteY3" fmla="*/ 1716970 h 2635623"/>
              <a:gd name="connsiteX4" fmla="*/ 1274365 w 4385117"/>
              <a:gd name="connsiteY4" fmla="*/ 268941 h 2635623"/>
              <a:gd name="connsiteX5" fmla="*/ 1991541 w 4385117"/>
              <a:gd name="connsiteY5" fmla="*/ 259976 h 2635623"/>
              <a:gd name="connsiteX6" fmla="*/ 1989123 w 4385117"/>
              <a:gd name="connsiteY6" fmla="*/ 1626864 h 2635623"/>
              <a:gd name="connsiteX7" fmla="*/ 4376153 w 4385117"/>
              <a:gd name="connsiteY7" fmla="*/ 1613647 h 2635623"/>
              <a:gd name="connsiteX8" fmla="*/ 4385117 w 4385117"/>
              <a:gd name="connsiteY8" fmla="*/ 0 h 2635623"/>
              <a:gd name="connsiteX0" fmla="*/ 526500 w 4372358"/>
              <a:gd name="connsiteY0" fmla="*/ 2626658 h 2635623"/>
              <a:gd name="connsiteX1" fmla="*/ 33441 w 4372358"/>
              <a:gd name="connsiteY1" fmla="*/ 2635623 h 2635623"/>
              <a:gd name="connsiteX2" fmla="*/ 0 w 4372358"/>
              <a:gd name="connsiteY2" fmla="*/ 1717429 h 2635623"/>
              <a:gd name="connsiteX3" fmla="*/ 1263899 w 4372358"/>
              <a:gd name="connsiteY3" fmla="*/ 1716970 h 2635623"/>
              <a:gd name="connsiteX4" fmla="*/ 1261606 w 4372358"/>
              <a:gd name="connsiteY4" fmla="*/ 268941 h 2635623"/>
              <a:gd name="connsiteX5" fmla="*/ 1978782 w 4372358"/>
              <a:gd name="connsiteY5" fmla="*/ 259976 h 2635623"/>
              <a:gd name="connsiteX6" fmla="*/ 1976364 w 4372358"/>
              <a:gd name="connsiteY6" fmla="*/ 1626864 h 2635623"/>
              <a:gd name="connsiteX7" fmla="*/ 4363394 w 4372358"/>
              <a:gd name="connsiteY7" fmla="*/ 1613647 h 2635623"/>
              <a:gd name="connsiteX8" fmla="*/ 4372358 w 4372358"/>
              <a:gd name="connsiteY8" fmla="*/ 0 h 2635623"/>
              <a:gd name="connsiteX0" fmla="*/ 544095 w 4389953"/>
              <a:gd name="connsiteY0" fmla="*/ 2626658 h 2639876"/>
              <a:gd name="connsiteX1" fmla="*/ 0 w 4389953"/>
              <a:gd name="connsiteY1" fmla="*/ 2639876 h 2639876"/>
              <a:gd name="connsiteX2" fmla="*/ 17595 w 4389953"/>
              <a:gd name="connsiteY2" fmla="*/ 1717429 h 2639876"/>
              <a:gd name="connsiteX3" fmla="*/ 1281494 w 4389953"/>
              <a:gd name="connsiteY3" fmla="*/ 1716970 h 2639876"/>
              <a:gd name="connsiteX4" fmla="*/ 1279201 w 4389953"/>
              <a:gd name="connsiteY4" fmla="*/ 268941 h 2639876"/>
              <a:gd name="connsiteX5" fmla="*/ 1996377 w 4389953"/>
              <a:gd name="connsiteY5" fmla="*/ 259976 h 2639876"/>
              <a:gd name="connsiteX6" fmla="*/ 1993959 w 4389953"/>
              <a:gd name="connsiteY6" fmla="*/ 1626864 h 2639876"/>
              <a:gd name="connsiteX7" fmla="*/ 4380989 w 4389953"/>
              <a:gd name="connsiteY7" fmla="*/ 1613647 h 2639876"/>
              <a:gd name="connsiteX8" fmla="*/ 4389953 w 4389953"/>
              <a:gd name="connsiteY8" fmla="*/ 0 h 2639876"/>
              <a:gd name="connsiteX0" fmla="*/ 526500 w 4372358"/>
              <a:gd name="connsiteY0" fmla="*/ 2626658 h 2626658"/>
              <a:gd name="connsiteX1" fmla="*/ 3670 w 4372358"/>
              <a:gd name="connsiteY1" fmla="*/ 2622864 h 2626658"/>
              <a:gd name="connsiteX2" fmla="*/ 0 w 4372358"/>
              <a:gd name="connsiteY2" fmla="*/ 1717429 h 2626658"/>
              <a:gd name="connsiteX3" fmla="*/ 1263899 w 4372358"/>
              <a:gd name="connsiteY3" fmla="*/ 1716970 h 2626658"/>
              <a:gd name="connsiteX4" fmla="*/ 1261606 w 4372358"/>
              <a:gd name="connsiteY4" fmla="*/ 268941 h 2626658"/>
              <a:gd name="connsiteX5" fmla="*/ 1978782 w 4372358"/>
              <a:gd name="connsiteY5" fmla="*/ 259976 h 2626658"/>
              <a:gd name="connsiteX6" fmla="*/ 1976364 w 4372358"/>
              <a:gd name="connsiteY6" fmla="*/ 1626864 h 2626658"/>
              <a:gd name="connsiteX7" fmla="*/ 4363394 w 4372358"/>
              <a:gd name="connsiteY7" fmla="*/ 1613647 h 2626658"/>
              <a:gd name="connsiteX8" fmla="*/ 4372358 w 4372358"/>
              <a:gd name="connsiteY8" fmla="*/ 0 h 2626658"/>
              <a:gd name="connsiteX0" fmla="*/ 526500 w 4372358"/>
              <a:gd name="connsiteY0" fmla="*/ 2626658 h 2627117"/>
              <a:gd name="connsiteX1" fmla="*/ 7923 w 4372358"/>
              <a:gd name="connsiteY1" fmla="*/ 2627117 h 2627117"/>
              <a:gd name="connsiteX2" fmla="*/ 0 w 4372358"/>
              <a:gd name="connsiteY2" fmla="*/ 1717429 h 2627117"/>
              <a:gd name="connsiteX3" fmla="*/ 1263899 w 4372358"/>
              <a:gd name="connsiteY3" fmla="*/ 1716970 h 2627117"/>
              <a:gd name="connsiteX4" fmla="*/ 1261606 w 4372358"/>
              <a:gd name="connsiteY4" fmla="*/ 268941 h 2627117"/>
              <a:gd name="connsiteX5" fmla="*/ 1978782 w 4372358"/>
              <a:gd name="connsiteY5" fmla="*/ 259976 h 2627117"/>
              <a:gd name="connsiteX6" fmla="*/ 1976364 w 4372358"/>
              <a:gd name="connsiteY6" fmla="*/ 1626864 h 2627117"/>
              <a:gd name="connsiteX7" fmla="*/ 4363394 w 4372358"/>
              <a:gd name="connsiteY7" fmla="*/ 1613647 h 2627117"/>
              <a:gd name="connsiteX8" fmla="*/ 4372358 w 4372358"/>
              <a:gd name="connsiteY8" fmla="*/ 0 h 2627117"/>
              <a:gd name="connsiteX0" fmla="*/ 531475 w 4377333"/>
              <a:gd name="connsiteY0" fmla="*/ 2626658 h 2627117"/>
              <a:gd name="connsiteX1" fmla="*/ 139 w 4377333"/>
              <a:gd name="connsiteY1" fmla="*/ 2627117 h 2627117"/>
              <a:gd name="connsiteX2" fmla="*/ 4975 w 4377333"/>
              <a:gd name="connsiteY2" fmla="*/ 1717429 h 2627117"/>
              <a:gd name="connsiteX3" fmla="*/ 1268874 w 4377333"/>
              <a:gd name="connsiteY3" fmla="*/ 1716970 h 2627117"/>
              <a:gd name="connsiteX4" fmla="*/ 1266581 w 4377333"/>
              <a:gd name="connsiteY4" fmla="*/ 268941 h 2627117"/>
              <a:gd name="connsiteX5" fmla="*/ 1983757 w 4377333"/>
              <a:gd name="connsiteY5" fmla="*/ 259976 h 2627117"/>
              <a:gd name="connsiteX6" fmla="*/ 1981339 w 4377333"/>
              <a:gd name="connsiteY6" fmla="*/ 1626864 h 2627117"/>
              <a:gd name="connsiteX7" fmla="*/ 4368369 w 4377333"/>
              <a:gd name="connsiteY7" fmla="*/ 1613647 h 2627117"/>
              <a:gd name="connsiteX8" fmla="*/ 4377333 w 4377333"/>
              <a:gd name="connsiteY8" fmla="*/ 0 h 2627117"/>
              <a:gd name="connsiteX0" fmla="*/ 527381 w 4373239"/>
              <a:gd name="connsiteY0" fmla="*/ 2626658 h 2626658"/>
              <a:gd name="connsiteX1" fmla="*/ 298 w 4373239"/>
              <a:gd name="connsiteY1" fmla="*/ 2622864 h 2626658"/>
              <a:gd name="connsiteX2" fmla="*/ 881 w 4373239"/>
              <a:gd name="connsiteY2" fmla="*/ 1717429 h 2626658"/>
              <a:gd name="connsiteX3" fmla="*/ 1264780 w 4373239"/>
              <a:gd name="connsiteY3" fmla="*/ 1716970 h 2626658"/>
              <a:gd name="connsiteX4" fmla="*/ 1262487 w 4373239"/>
              <a:gd name="connsiteY4" fmla="*/ 268941 h 2626658"/>
              <a:gd name="connsiteX5" fmla="*/ 1979663 w 4373239"/>
              <a:gd name="connsiteY5" fmla="*/ 259976 h 2626658"/>
              <a:gd name="connsiteX6" fmla="*/ 1977245 w 4373239"/>
              <a:gd name="connsiteY6" fmla="*/ 1626864 h 2626658"/>
              <a:gd name="connsiteX7" fmla="*/ 4364275 w 4373239"/>
              <a:gd name="connsiteY7" fmla="*/ 1613647 h 2626658"/>
              <a:gd name="connsiteX8" fmla="*/ 4373239 w 4373239"/>
              <a:gd name="connsiteY8" fmla="*/ 0 h 2626658"/>
              <a:gd name="connsiteX0" fmla="*/ 518875 w 4373239"/>
              <a:gd name="connsiteY0" fmla="*/ 2626658 h 2626658"/>
              <a:gd name="connsiteX1" fmla="*/ 298 w 4373239"/>
              <a:gd name="connsiteY1" fmla="*/ 2622864 h 2626658"/>
              <a:gd name="connsiteX2" fmla="*/ 881 w 4373239"/>
              <a:gd name="connsiteY2" fmla="*/ 1717429 h 2626658"/>
              <a:gd name="connsiteX3" fmla="*/ 1264780 w 4373239"/>
              <a:gd name="connsiteY3" fmla="*/ 1716970 h 2626658"/>
              <a:gd name="connsiteX4" fmla="*/ 1262487 w 4373239"/>
              <a:gd name="connsiteY4" fmla="*/ 268941 h 2626658"/>
              <a:gd name="connsiteX5" fmla="*/ 1979663 w 4373239"/>
              <a:gd name="connsiteY5" fmla="*/ 259976 h 2626658"/>
              <a:gd name="connsiteX6" fmla="*/ 1977245 w 4373239"/>
              <a:gd name="connsiteY6" fmla="*/ 1626864 h 2626658"/>
              <a:gd name="connsiteX7" fmla="*/ 4364275 w 4373239"/>
              <a:gd name="connsiteY7" fmla="*/ 1613647 h 2626658"/>
              <a:gd name="connsiteX8" fmla="*/ 4373239 w 4373239"/>
              <a:gd name="connsiteY8" fmla="*/ 0 h 2626658"/>
              <a:gd name="connsiteX0" fmla="*/ 514622 w 4373239"/>
              <a:gd name="connsiteY0" fmla="*/ 2618152 h 2622864"/>
              <a:gd name="connsiteX1" fmla="*/ 298 w 4373239"/>
              <a:gd name="connsiteY1" fmla="*/ 2622864 h 2622864"/>
              <a:gd name="connsiteX2" fmla="*/ 881 w 4373239"/>
              <a:gd name="connsiteY2" fmla="*/ 1717429 h 2622864"/>
              <a:gd name="connsiteX3" fmla="*/ 1264780 w 4373239"/>
              <a:gd name="connsiteY3" fmla="*/ 1716970 h 2622864"/>
              <a:gd name="connsiteX4" fmla="*/ 1262487 w 4373239"/>
              <a:gd name="connsiteY4" fmla="*/ 268941 h 2622864"/>
              <a:gd name="connsiteX5" fmla="*/ 1979663 w 4373239"/>
              <a:gd name="connsiteY5" fmla="*/ 259976 h 2622864"/>
              <a:gd name="connsiteX6" fmla="*/ 1977245 w 4373239"/>
              <a:gd name="connsiteY6" fmla="*/ 1626864 h 2622864"/>
              <a:gd name="connsiteX7" fmla="*/ 4364275 w 4373239"/>
              <a:gd name="connsiteY7" fmla="*/ 1613647 h 2622864"/>
              <a:gd name="connsiteX8" fmla="*/ 4373239 w 4373239"/>
              <a:gd name="connsiteY8" fmla="*/ 0 h 2622864"/>
              <a:gd name="connsiteX0" fmla="*/ 514622 w 4373239"/>
              <a:gd name="connsiteY0" fmla="*/ 2622405 h 2622864"/>
              <a:gd name="connsiteX1" fmla="*/ 298 w 4373239"/>
              <a:gd name="connsiteY1" fmla="*/ 2622864 h 2622864"/>
              <a:gd name="connsiteX2" fmla="*/ 881 w 4373239"/>
              <a:gd name="connsiteY2" fmla="*/ 1717429 h 2622864"/>
              <a:gd name="connsiteX3" fmla="*/ 1264780 w 4373239"/>
              <a:gd name="connsiteY3" fmla="*/ 1716970 h 2622864"/>
              <a:gd name="connsiteX4" fmla="*/ 1262487 w 4373239"/>
              <a:gd name="connsiteY4" fmla="*/ 268941 h 2622864"/>
              <a:gd name="connsiteX5" fmla="*/ 1979663 w 4373239"/>
              <a:gd name="connsiteY5" fmla="*/ 259976 h 2622864"/>
              <a:gd name="connsiteX6" fmla="*/ 1977245 w 4373239"/>
              <a:gd name="connsiteY6" fmla="*/ 1626864 h 2622864"/>
              <a:gd name="connsiteX7" fmla="*/ 4364275 w 4373239"/>
              <a:gd name="connsiteY7" fmla="*/ 1613647 h 2622864"/>
              <a:gd name="connsiteX8" fmla="*/ 4373239 w 4373239"/>
              <a:gd name="connsiteY8" fmla="*/ 0 h 2622864"/>
              <a:gd name="connsiteX0" fmla="*/ 514622 w 4364275"/>
              <a:gd name="connsiteY0" fmla="*/ 2613899 h 2614358"/>
              <a:gd name="connsiteX1" fmla="*/ 298 w 4364275"/>
              <a:gd name="connsiteY1" fmla="*/ 2614358 h 2614358"/>
              <a:gd name="connsiteX2" fmla="*/ 881 w 4364275"/>
              <a:gd name="connsiteY2" fmla="*/ 1708923 h 2614358"/>
              <a:gd name="connsiteX3" fmla="*/ 1264780 w 4364275"/>
              <a:gd name="connsiteY3" fmla="*/ 1708464 h 2614358"/>
              <a:gd name="connsiteX4" fmla="*/ 1262487 w 4364275"/>
              <a:gd name="connsiteY4" fmla="*/ 260435 h 2614358"/>
              <a:gd name="connsiteX5" fmla="*/ 1979663 w 4364275"/>
              <a:gd name="connsiteY5" fmla="*/ 251470 h 2614358"/>
              <a:gd name="connsiteX6" fmla="*/ 1977245 w 4364275"/>
              <a:gd name="connsiteY6" fmla="*/ 1618358 h 2614358"/>
              <a:gd name="connsiteX7" fmla="*/ 4364275 w 4364275"/>
              <a:gd name="connsiteY7" fmla="*/ 1605141 h 2614358"/>
              <a:gd name="connsiteX8" fmla="*/ 4356227 w 4364275"/>
              <a:gd name="connsiteY8" fmla="*/ 0 h 2614358"/>
              <a:gd name="connsiteX0" fmla="*/ 514622 w 4365458"/>
              <a:gd name="connsiteY0" fmla="*/ 2609646 h 2610105"/>
              <a:gd name="connsiteX1" fmla="*/ 298 w 4365458"/>
              <a:gd name="connsiteY1" fmla="*/ 2610105 h 2610105"/>
              <a:gd name="connsiteX2" fmla="*/ 881 w 4365458"/>
              <a:gd name="connsiteY2" fmla="*/ 1704670 h 2610105"/>
              <a:gd name="connsiteX3" fmla="*/ 1264780 w 4365458"/>
              <a:gd name="connsiteY3" fmla="*/ 1704211 h 2610105"/>
              <a:gd name="connsiteX4" fmla="*/ 1262487 w 4365458"/>
              <a:gd name="connsiteY4" fmla="*/ 256182 h 2610105"/>
              <a:gd name="connsiteX5" fmla="*/ 1979663 w 4365458"/>
              <a:gd name="connsiteY5" fmla="*/ 247217 h 2610105"/>
              <a:gd name="connsiteX6" fmla="*/ 1977245 w 4365458"/>
              <a:gd name="connsiteY6" fmla="*/ 1614105 h 2610105"/>
              <a:gd name="connsiteX7" fmla="*/ 4364275 w 4365458"/>
              <a:gd name="connsiteY7" fmla="*/ 1600888 h 2610105"/>
              <a:gd name="connsiteX8" fmla="*/ 4364733 w 4365458"/>
              <a:gd name="connsiteY8" fmla="*/ 0 h 2610105"/>
              <a:gd name="connsiteX0" fmla="*/ 514622 w 4372781"/>
              <a:gd name="connsiteY0" fmla="*/ 2609646 h 2610105"/>
              <a:gd name="connsiteX1" fmla="*/ 298 w 4372781"/>
              <a:gd name="connsiteY1" fmla="*/ 2610105 h 2610105"/>
              <a:gd name="connsiteX2" fmla="*/ 881 w 4372781"/>
              <a:gd name="connsiteY2" fmla="*/ 1704670 h 2610105"/>
              <a:gd name="connsiteX3" fmla="*/ 1264780 w 4372781"/>
              <a:gd name="connsiteY3" fmla="*/ 1704211 h 2610105"/>
              <a:gd name="connsiteX4" fmla="*/ 1262487 w 4372781"/>
              <a:gd name="connsiteY4" fmla="*/ 256182 h 2610105"/>
              <a:gd name="connsiteX5" fmla="*/ 1979663 w 4372781"/>
              <a:gd name="connsiteY5" fmla="*/ 247217 h 2610105"/>
              <a:gd name="connsiteX6" fmla="*/ 1977245 w 4372781"/>
              <a:gd name="connsiteY6" fmla="*/ 1614105 h 2610105"/>
              <a:gd name="connsiteX7" fmla="*/ 4372781 w 4372781"/>
              <a:gd name="connsiteY7" fmla="*/ 1609394 h 2610105"/>
              <a:gd name="connsiteX8" fmla="*/ 4364733 w 4372781"/>
              <a:gd name="connsiteY8" fmla="*/ 0 h 2610105"/>
              <a:gd name="connsiteX0" fmla="*/ 514622 w 4381287"/>
              <a:gd name="connsiteY0" fmla="*/ 2609646 h 2610105"/>
              <a:gd name="connsiteX1" fmla="*/ 298 w 4381287"/>
              <a:gd name="connsiteY1" fmla="*/ 2610105 h 2610105"/>
              <a:gd name="connsiteX2" fmla="*/ 881 w 4381287"/>
              <a:gd name="connsiteY2" fmla="*/ 1704670 h 2610105"/>
              <a:gd name="connsiteX3" fmla="*/ 1264780 w 4381287"/>
              <a:gd name="connsiteY3" fmla="*/ 1704211 h 2610105"/>
              <a:gd name="connsiteX4" fmla="*/ 1262487 w 4381287"/>
              <a:gd name="connsiteY4" fmla="*/ 256182 h 2610105"/>
              <a:gd name="connsiteX5" fmla="*/ 1979663 w 4381287"/>
              <a:gd name="connsiteY5" fmla="*/ 247217 h 2610105"/>
              <a:gd name="connsiteX6" fmla="*/ 1977245 w 4381287"/>
              <a:gd name="connsiteY6" fmla="*/ 1614105 h 2610105"/>
              <a:gd name="connsiteX7" fmla="*/ 4381287 w 4381287"/>
              <a:gd name="connsiteY7" fmla="*/ 1622153 h 2610105"/>
              <a:gd name="connsiteX8" fmla="*/ 4364733 w 4381287"/>
              <a:gd name="connsiteY8" fmla="*/ 0 h 2610105"/>
              <a:gd name="connsiteX0" fmla="*/ 514622 w 4377034"/>
              <a:gd name="connsiteY0" fmla="*/ 2609646 h 2610105"/>
              <a:gd name="connsiteX1" fmla="*/ 298 w 4377034"/>
              <a:gd name="connsiteY1" fmla="*/ 2610105 h 2610105"/>
              <a:gd name="connsiteX2" fmla="*/ 881 w 4377034"/>
              <a:gd name="connsiteY2" fmla="*/ 1704670 h 2610105"/>
              <a:gd name="connsiteX3" fmla="*/ 1264780 w 4377034"/>
              <a:gd name="connsiteY3" fmla="*/ 1704211 h 2610105"/>
              <a:gd name="connsiteX4" fmla="*/ 1262487 w 4377034"/>
              <a:gd name="connsiteY4" fmla="*/ 256182 h 2610105"/>
              <a:gd name="connsiteX5" fmla="*/ 1979663 w 4377034"/>
              <a:gd name="connsiteY5" fmla="*/ 247217 h 2610105"/>
              <a:gd name="connsiteX6" fmla="*/ 1977245 w 4377034"/>
              <a:gd name="connsiteY6" fmla="*/ 1614105 h 2610105"/>
              <a:gd name="connsiteX7" fmla="*/ 4377034 w 4377034"/>
              <a:gd name="connsiteY7" fmla="*/ 1613647 h 2610105"/>
              <a:gd name="connsiteX8" fmla="*/ 4364733 w 4377034"/>
              <a:gd name="connsiteY8" fmla="*/ 0 h 2610105"/>
              <a:gd name="connsiteX0" fmla="*/ 514622 w 4372781"/>
              <a:gd name="connsiteY0" fmla="*/ 2609646 h 2610105"/>
              <a:gd name="connsiteX1" fmla="*/ 298 w 4372781"/>
              <a:gd name="connsiteY1" fmla="*/ 2610105 h 2610105"/>
              <a:gd name="connsiteX2" fmla="*/ 881 w 4372781"/>
              <a:gd name="connsiteY2" fmla="*/ 1704670 h 2610105"/>
              <a:gd name="connsiteX3" fmla="*/ 1264780 w 4372781"/>
              <a:gd name="connsiteY3" fmla="*/ 1704211 h 2610105"/>
              <a:gd name="connsiteX4" fmla="*/ 1262487 w 4372781"/>
              <a:gd name="connsiteY4" fmla="*/ 256182 h 2610105"/>
              <a:gd name="connsiteX5" fmla="*/ 1979663 w 4372781"/>
              <a:gd name="connsiteY5" fmla="*/ 247217 h 2610105"/>
              <a:gd name="connsiteX6" fmla="*/ 1977245 w 4372781"/>
              <a:gd name="connsiteY6" fmla="*/ 1614105 h 2610105"/>
              <a:gd name="connsiteX7" fmla="*/ 4372781 w 4372781"/>
              <a:gd name="connsiteY7" fmla="*/ 1609394 h 2610105"/>
              <a:gd name="connsiteX8" fmla="*/ 4364733 w 4372781"/>
              <a:gd name="connsiteY8" fmla="*/ 0 h 2610105"/>
              <a:gd name="connsiteX0" fmla="*/ 514622 w 4372781"/>
              <a:gd name="connsiteY0" fmla="*/ 2609646 h 2610105"/>
              <a:gd name="connsiteX1" fmla="*/ 298 w 4372781"/>
              <a:gd name="connsiteY1" fmla="*/ 2610105 h 2610105"/>
              <a:gd name="connsiteX2" fmla="*/ 881 w 4372781"/>
              <a:gd name="connsiteY2" fmla="*/ 1704670 h 2610105"/>
              <a:gd name="connsiteX3" fmla="*/ 1264780 w 4372781"/>
              <a:gd name="connsiteY3" fmla="*/ 1704211 h 2610105"/>
              <a:gd name="connsiteX4" fmla="*/ 1262487 w 4372781"/>
              <a:gd name="connsiteY4" fmla="*/ 251929 h 2610105"/>
              <a:gd name="connsiteX5" fmla="*/ 1979663 w 4372781"/>
              <a:gd name="connsiteY5" fmla="*/ 247217 h 2610105"/>
              <a:gd name="connsiteX6" fmla="*/ 1977245 w 4372781"/>
              <a:gd name="connsiteY6" fmla="*/ 1614105 h 2610105"/>
              <a:gd name="connsiteX7" fmla="*/ 4372781 w 4372781"/>
              <a:gd name="connsiteY7" fmla="*/ 1609394 h 2610105"/>
              <a:gd name="connsiteX8" fmla="*/ 4364733 w 4372781"/>
              <a:gd name="connsiteY8" fmla="*/ 0 h 2610105"/>
              <a:gd name="connsiteX0" fmla="*/ 526750 w 4384909"/>
              <a:gd name="connsiteY0" fmla="*/ 2609646 h 2894311"/>
              <a:gd name="connsiteX1" fmla="*/ 69 w 4384909"/>
              <a:gd name="connsiteY1" fmla="*/ 2894311 h 2894311"/>
              <a:gd name="connsiteX2" fmla="*/ 13009 w 4384909"/>
              <a:gd name="connsiteY2" fmla="*/ 1704670 h 2894311"/>
              <a:gd name="connsiteX3" fmla="*/ 1276908 w 4384909"/>
              <a:gd name="connsiteY3" fmla="*/ 1704211 h 2894311"/>
              <a:gd name="connsiteX4" fmla="*/ 1274615 w 4384909"/>
              <a:gd name="connsiteY4" fmla="*/ 251929 h 2894311"/>
              <a:gd name="connsiteX5" fmla="*/ 1991791 w 4384909"/>
              <a:gd name="connsiteY5" fmla="*/ 247217 h 2894311"/>
              <a:gd name="connsiteX6" fmla="*/ 1989373 w 4384909"/>
              <a:gd name="connsiteY6" fmla="*/ 1614105 h 2894311"/>
              <a:gd name="connsiteX7" fmla="*/ 4384909 w 4384909"/>
              <a:gd name="connsiteY7" fmla="*/ 1609394 h 2894311"/>
              <a:gd name="connsiteX8" fmla="*/ 4376861 w 4384909"/>
              <a:gd name="connsiteY8" fmla="*/ 0 h 2894311"/>
              <a:gd name="connsiteX0" fmla="*/ 576177 w 4384909"/>
              <a:gd name="connsiteY0" fmla="*/ 2881495 h 2894311"/>
              <a:gd name="connsiteX1" fmla="*/ 69 w 4384909"/>
              <a:gd name="connsiteY1" fmla="*/ 2894311 h 2894311"/>
              <a:gd name="connsiteX2" fmla="*/ 13009 w 4384909"/>
              <a:gd name="connsiteY2" fmla="*/ 1704670 h 2894311"/>
              <a:gd name="connsiteX3" fmla="*/ 1276908 w 4384909"/>
              <a:gd name="connsiteY3" fmla="*/ 1704211 h 2894311"/>
              <a:gd name="connsiteX4" fmla="*/ 1274615 w 4384909"/>
              <a:gd name="connsiteY4" fmla="*/ 251929 h 2894311"/>
              <a:gd name="connsiteX5" fmla="*/ 1991791 w 4384909"/>
              <a:gd name="connsiteY5" fmla="*/ 247217 h 2894311"/>
              <a:gd name="connsiteX6" fmla="*/ 1989373 w 4384909"/>
              <a:gd name="connsiteY6" fmla="*/ 1614105 h 2894311"/>
              <a:gd name="connsiteX7" fmla="*/ 4384909 w 4384909"/>
              <a:gd name="connsiteY7" fmla="*/ 1609394 h 2894311"/>
              <a:gd name="connsiteX8" fmla="*/ 4376861 w 4384909"/>
              <a:gd name="connsiteY8" fmla="*/ 0 h 2894311"/>
              <a:gd name="connsiteX0" fmla="*/ 576177 w 4384909"/>
              <a:gd name="connsiteY0" fmla="*/ 2881495 h 2881495"/>
              <a:gd name="connsiteX1" fmla="*/ 69 w 4384909"/>
              <a:gd name="connsiteY1" fmla="*/ 2807813 h 2881495"/>
              <a:gd name="connsiteX2" fmla="*/ 13009 w 4384909"/>
              <a:gd name="connsiteY2" fmla="*/ 1704670 h 2881495"/>
              <a:gd name="connsiteX3" fmla="*/ 1276908 w 4384909"/>
              <a:gd name="connsiteY3" fmla="*/ 1704211 h 2881495"/>
              <a:gd name="connsiteX4" fmla="*/ 1274615 w 4384909"/>
              <a:gd name="connsiteY4" fmla="*/ 251929 h 2881495"/>
              <a:gd name="connsiteX5" fmla="*/ 1991791 w 4384909"/>
              <a:gd name="connsiteY5" fmla="*/ 247217 h 2881495"/>
              <a:gd name="connsiteX6" fmla="*/ 1989373 w 4384909"/>
              <a:gd name="connsiteY6" fmla="*/ 1614105 h 2881495"/>
              <a:gd name="connsiteX7" fmla="*/ 4384909 w 4384909"/>
              <a:gd name="connsiteY7" fmla="*/ 1609394 h 2881495"/>
              <a:gd name="connsiteX8" fmla="*/ 4376861 w 4384909"/>
              <a:gd name="connsiteY8" fmla="*/ 0 h 2881495"/>
              <a:gd name="connsiteX0" fmla="*/ 662674 w 4384909"/>
              <a:gd name="connsiteY0" fmla="*/ 2819711 h 2819711"/>
              <a:gd name="connsiteX1" fmla="*/ 69 w 4384909"/>
              <a:gd name="connsiteY1" fmla="*/ 2807813 h 2819711"/>
              <a:gd name="connsiteX2" fmla="*/ 13009 w 4384909"/>
              <a:gd name="connsiteY2" fmla="*/ 1704670 h 2819711"/>
              <a:gd name="connsiteX3" fmla="*/ 1276908 w 4384909"/>
              <a:gd name="connsiteY3" fmla="*/ 1704211 h 2819711"/>
              <a:gd name="connsiteX4" fmla="*/ 1274615 w 4384909"/>
              <a:gd name="connsiteY4" fmla="*/ 251929 h 2819711"/>
              <a:gd name="connsiteX5" fmla="*/ 1991791 w 4384909"/>
              <a:gd name="connsiteY5" fmla="*/ 247217 h 2819711"/>
              <a:gd name="connsiteX6" fmla="*/ 1989373 w 4384909"/>
              <a:gd name="connsiteY6" fmla="*/ 1614105 h 2819711"/>
              <a:gd name="connsiteX7" fmla="*/ 4384909 w 4384909"/>
              <a:gd name="connsiteY7" fmla="*/ 1609394 h 2819711"/>
              <a:gd name="connsiteX8" fmla="*/ 4376861 w 4384909"/>
              <a:gd name="connsiteY8" fmla="*/ 0 h 2819711"/>
              <a:gd name="connsiteX0" fmla="*/ 649665 w 4371900"/>
              <a:gd name="connsiteY0" fmla="*/ 2819711 h 2819711"/>
              <a:gd name="connsiteX1" fmla="*/ 22919 w 4371900"/>
              <a:gd name="connsiteY1" fmla="*/ 2816777 h 2819711"/>
              <a:gd name="connsiteX2" fmla="*/ 0 w 4371900"/>
              <a:gd name="connsiteY2" fmla="*/ 1704670 h 2819711"/>
              <a:gd name="connsiteX3" fmla="*/ 1263899 w 4371900"/>
              <a:gd name="connsiteY3" fmla="*/ 1704211 h 2819711"/>
              <a:gd name="connsiteX4" fmla="*/ 1261606 w 4371900"/>
              <a:gd name="connsiteY4" fmla="*/ 251929 h 2819711"/>
              <a:gd name="connsiteX5" fmla="*/ 1978782 w 4371900"/>
              <a:gd name="connsiteY5" fmla="*/ 247217 h 2819711"/>
              <a:gd name="connsiteX6" fmla="*/ 1976364 w 4371900"/>
              <a:gd name="connsiteY6" fmla="*/ 1614105 h 2819711"/>
              <a:gd name="connsiteX7" fmla="*/ 4371900 w 4371900"/>
              <a:gd name="connsiteY7" fmla="*/ 1609394 h 2819711"/>
              <a:gd name="connsiteX8" fmla="*/ 4363852 w 4371900"/>
              <a:gd name="connsiteY8" fmla="*/ 0 h 2819711"/>
              <a:gd name="connsiteX0" fmla="*/ 649665 w 4371900"/>
              <a:gd name="connsiteY0" fmla="*/ 2819711 h 2819711"/>
              <a:gd name="connsiteX1" fmla="*/ 4989 w 4371900"/>
              <a:gd name="connsiteY1" fmla="*/ 2816777 h 2819711"/>
              <a:gd name="connsiteX2" fmla="*/ 0 w 4371900"/>
              <a:gd name="connsiteY2" fmla="*/ 1704670 h 2819711"/>
              <a:gd name="connsiteX3" fmla="*/ 1263899 w 4371900"/>
              <a:gd name="connsiteY3" fmla="*/ 1704211 h 2819711"/>
              <a:gd name="connsiteX4" fmla="*/ 1261606 w 4371900"/>
              <a:gd name="connsiteY4" fmla="*/ 251929 h 2819711"/>
              <a:gd name="connsiteX5" fmla="*/ 1978782 w 4371900"/>
              <a:gd name="connsiteY5" fmla="*/ 247217 h 2819711"/>
              <a:gd name="connsiteX6" fmla="*/ 1976364 w 4371900"/>
              <a:gd name="connsiteY6" fmla="*/ 1614105 h 2819711"/>
              <a:gd name="connsiteX7" fmla="*/ 4371900 w 4371900"/>
              <a:gd name="connsiteY7" fmla="*/ 1609394 h 2819711"/>
              <a:gd name="connsiteX8" fmla="*/ 4363852 w 4371900"/>
              <a:gd name="connsiteY8" fmla="*/ 0 h 2819711"/>
              <a:gd name="connsiteX0" fmla="*/ 649665 w 4371900"/>
              <a:gd name="connsiteY0" fmla="*/ 2910545 h 2910545"/>
              <a:gd name="connsiteX1" fmla="*/ 4989 w 4371900"/>
              <a:gd name="connsiteY1" fmla="*/ 2907611 h 2910545"/>
              <a:gd name="connsiteX2" fmla="*/ 0 w 4371900"/>
              <a:gd name="connsiteY2" fmla="*/ 1795504 h 2910545"/>
              <a:gd name="connsiteX3" fmla="*/ 1263899 w 4371900"/>
              <a:gd name="connsiteY3" fmla="*/ 1795045 h 2910545"/>
              <a:gd name="connsiteX4" fmla="*/ 1261606 w 4371900"/>
              <a:gd name="connsiteY4" fmla="*/ 342763 h 2910545"/>
              <a:gd name="connsiteX5" fmla="*/ 1978782 w 4371900"/>
              <a:gd name="connsiteY5" fmla="*/ 338051 h 2910545"/>
              <a:gd name="connsiteX6" fmla="*/ 1976364 w 4371900"/>
              <a:gd name="connsiteY6" fmla="*/ 1704939 h 2910545"/>
              <a:gd name="connsiteX7" fmla="*/ 4371900 w 4371900"/>
              <a:gd name="connsiteY7" fmla="*/ 1700228 h 2910545"/>
              <a:gd name="connsiteX8" fmla="*/ 4363852 w 4371900"/>
              <a:gd name="connsiteY8" fmla="*/ 0 h 2910545"/>
              <a:gd name="connsiteX0" fmla="*/ 649665 w 4371900"/>
              <a:gd name="connsiteY0" fmla="*/ 2928712 h 2928712"/>
              <a:gd name="connsiteX1" fmla="*/ 4989 w 4371900"/>
              <a:gd name="connsiteY1" fmla="*/ 2925778 h 2928712"/>
              <a:gd name="connsiteX2" fmla="*/ 0 w 4371900"/>
              <a:gd name="connsiteY2" fmla="*/ 1813671 h 2928712"/>
              <a:gd name="connsiteX3" fmla="*/ 1263899 w 4371900"/>
              <a:gd name="connsiteY3" fmla="*/ 1813212 h 2928712"/>
              <a:gd name="connsiteX4" fmla="*/ 1261606 w 4371900"/>
              <a:gd name="connsiteY4" fmla="*/ 360930 h 2928712"/>
              <a:gd name="connsiteX5" fmla="*/ 1978782 w 4371900"/>
              <a:gd name="connsiteY5" fmla="*/ 356218 h 2928712"/>
              <a:gd name="connsiteX6" fmla="*/ 1976364 w 4371900"/>
              <a:gd name="connsiteY6" fmla="*/ 1723106 h 2928712"/>
              <a:gd name="connsiteX7" fmla="*/ 4371900 w 4371900"/>
              <a:gd name="connsiteY7" fmla="*/ 1718395 h 2928712"/>
              <a:gd name="connsiteX8" fmla="*/ 4363852 w 4371900"/>
              <a:gd name="connsiteY8" fmla="*/ 0 h 29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1900" h="2928712">
                <a:moveTo>
                  <a:pt x="649665" y="2928712"/>
                </a:moveTo>
                <a:lnTo>
                  <a:pt x="4989" y="2925778"/>
                </a:lnTo>
                <a:cubicBezTo>
                  <a:pt x="3766" y="2623966"/>
                  <a:pt x="1223" y="2115483"/>
                  <a:pt x="0" y="1813671"/>
                </a:cubicBezTo>
                <a:lnTo>
                  <a:pt x="1263899" y="1813212"/>
                </a:lnTo>
                <a:cubicBezTo>
                  <a:pt x="1260299" y="1329118"/>
                  <a:pt x="1265206" y="845024"/>
                  <a:pt x="1261606" y="360930"/>
                </a:cubicBezTo>
                <a:lnTo>
                  <a:pt x="1978782" y="356218"/>
                </a:lnTo>
                <a:lnTo>
                  <a:pt x="1976364" y="1723106"/>
                </a:lnTo>
                <a:lnTo>
                  <a:pt x="4371900" y="1718395"/>
                </a:lnTo>
                <a:cubicBezTo>
                  <a:pt x="4369217" y="1183348"/>
                  <a:pt x="4366535" y="535047"/>
                  <a:pt x="4363852" y="0"/>
                </a:cubicBezTo>
              </a:path>
            </a:pathLst>
          </a:custGeom>
          <a:noFill/>
          <a:ln w="28575">
            <a:solidFill>
              <a:schemeClr val="accent4"/>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a:off x="1393268" y="2707181"/>
            <a:ext cx="6568938" cy="1864819"/>
          </a:xfrm>
          <a:custGeom>
            <a:avLst/>
            <a:gdLst>
              <a:gd name="connsiteX0" fmla="*/ 0 w 6571130"/>
              <a:gd name="connsiteY0" fmla="*/ 1918447 h 1918447"/>
              <a:gd name="connsiteX1" fmla="*/ 3496235 w 6571130"/>
              <a:gd name="connsiteY1" fmla="*/ 1909482 h 1918447"/>
              <a:gd name="connsiteX2" fmla="*/ 3451412 w 6571130"/>
              <a:gd name="connsiteY2" fmla="*/ 0 h 1918447"/>
              <a:gd name="connsiteX3" fmla="*/ 4114800 w 6571130"/>
              <a:gd name="connsiteY3" fmla="*/ 8965 h 1918447"/>
              <a:gd name="connsiteX4" fmla="*/ 4105835 w 6571130"/>
              <a:gd name="connsiteY4" fmla="*/ 1775012 h 1918447"/>
              <a:gd name="connsiteX5" fmla="*/ 6571130 w 6571130"/>
              <a:gd name="connsiteY5" fmla="*/ 1748118 h 1918447"/>
              <a:gd name="connsiteX6" fmla="*/ 6526306 w 6571130"/>
              <a:gd name="connsiteY6" fmla="*/ 224118 h 1918447"/>
              <a:gd name="connsiteX0" fmla="*/ 0 w 6592030"/>
              <a:gd name="connsiteY0" fmla="*/ 1923672 h 1923672"/>
              <a:gd name="connsiteX1" fmla="*/ 3517135 w 6592030"/>
              <a:gd name="connsiteY1" fmla="*/ 1909482 h 1923672"/>
              <a:gd name="connsiteX2" fmla="*/ 3472312 w 6592030"/>
              <a:gd name="connsiteY2" fmla="*/ 0 h 1923672"/>
              <a:gd name="connsiteX3" fmla="*/ 4135700 w 6592030"/>
              <a:gd name="connsiteY3" fmla="*/ 8965 h 1923672"/>
              <a:gd name="connsiteX4" fmla="*/ 4126735 w 6592030"/>
              <a:gd name="connsiteY4" fmla="*/ 1775012 h 1923672"/>
              <a:gd name="connsiteX5" fmla="*/ 6592030 w 6592030"/>
              <a:gd name="connsiteY5" fmla="*/ 1748118 h 1923672"/>
              <a:gd name="connsiteX6" fmla="*/ 6547206 w 6592030"/>
              <a:gd name="connsiteY6" fmla="*/ 224118 h 1923672"/>
              <a:gd name="connsiteX0" fmla="*/ 0 w 6612931"/>
              <a:gd name="connsiteY0" fmla="*/ 1923672 h 1923672"/>
              <a:gd name="connsiteX1" fmla="*/ 3538036 w 6612931"/>
              <a:gd name="connsiteY1" fmla="*/ 1909482 h 1923672"/>
              <a:gd name="connsiteX2" fmla="*/ 3493213 w 6612931"/>
              <a:gd name="connsiteY2" fmla="*/ 0 h 1923672"/>
              <a:gd name="connsiteX3" fmla="*/ 4156601 w 6612931"/>
              <a:gd name="connsiteY3" fmla="*/ 8965 h 1923672"/>
              <a:gd name="connsiteX4" fmla="*/ 4147636 w 6612931"/>
              <a:gd name="connsiteY4" fmla="*/ 1775012 h 1923672"/>
              <a:gd name="connsiteX5" fmla="*/ 6612931 w 6612931"/>
              <a:gd name="connsiteY5" fmla="*/ 1748118 h 1923672"/>
              <a:gd name="connsiteX6" fmla="*/ 6568107 w 6612931"/>
              <a:gd name="connsiteY6" fmla="*/ 224118 h 1923672"/>
              <a:gd name="connsiteX0" fmla="*/ 0 w 6612931"/>
              <a:gd name="connsiteY0" fmla="*/ 1923672 h 1923672"/>
              <a:gd name="connsiteX1" fmla="*/ 3511910 w 6612931"/>
              <a:gd name="connsiteY1" fmla="*/ 1909482 h 1923672"/>
              <a:gd name="connsiteX2" fmla="*/ 3493213 w 6612931"/>
              <a:gd name="connsiteY2" fmla="*/ 0 h 1923672"/>
              <a:gd name="connsiteX3" fmla="*/ 4156601 w 6612931"/>
              <a:gd name="connsiteY3" fmla="*/ 8965 h 1923672"/>
              <a:gd name="connsiteX4" fmla="*/ 4147636 w 6612931"/>
              <a:gd name="connsiteY4" fmla="*/ 1775012 h 1923672"/>
              <a:gd name="connsiteX5" fmla="*/ 6612931 w 6612931"/>
              <a:gd name="connsiteY5" fmla="*/ 1748118 h 1923672"/>
              <a:gd name="connsiteX6" fmla="*/ 6568107 w 6612931"/>
              <a:gd name="connsiteY6" fmla="*/ 224118 h 1923672"/>
              <a:gd name="connsiteX0" fmla="*/ 0 w 6576355"/>
              <a:gd name="connsiteY0" fmla="*/ 1913222 h 1913222"/>
              <a:gd name="connsiteX1" fmla="*/ 3475334 w 6576355"/>
              <a:gd name="connsiteY1" fmla="*/ 1909482 h 1913222"/>
              <a:gd name="connsiteX2" fmla="*/ 3456637 w 6576355"/>
              <a:gd name="connsiteY2" fmla="*/ 0 h 1913222"/>
              <a:gd name="connsiteX3" fmla="*/ 4120025 w 6576355"/>
              <a:gd name="connsiteY3" fmla="*/ 8965 h 1913222"/>
              <a:gd name="connsiteX4" fmla="*/ 4111060 w 6576355"/>
              <a:gd name="connsiteY4" fmla="*/ 1775012 h 1913222"/>
              <a:gd name="connsiteX5" fmla="*/ 6576355 w 6576355"/>
              <a:gd name="connsiteY5" fmla="*/ 1748118 h 1913222"/>
              <a:gd name="connsiteX6" fmla="*/ 6531531 w 6576355"/>
              <a:gd name="connsiteY6" fmla="*/ 224118 h 1913222"/>
              <a:gd name="connsiteX0" fmla="*/ 0 w 6576355"/>
              <a:gd name="connsiteY0" fmla="*/ 1923672 h 1923672"/>
              <a:gd name="connsiteX1" fmla="*/ 3475334 w 6576355"/>
              <a:gd name="connsiteY1" fmla="*/ 1919932 h 1923672"/>
              <a:gd name="connsiteX2" fmla="*/ 3467088 w 6576355"/>
              <a:gd name="connsiteY2" fmla="*/ 0 h 1923672"/>
              <a:gd name="connsiteX3" fmla="*/ 4120025 w 6576355"/>
              <a:gd name="connsiteY3" fmla="*/ 19415 h 1923672"/>
              <a:gd name="connsiteX4" fmla="*/ 4111060 w 6576355"/>
              <a:gd name="connsiteY4" fmla="*/ 1785462 h 1923672"/>
              <a:gd name="connsiteX5" fmla="*/ 6576355 w 6576355"/>
              <a:gd name="connsiteY5" fmla="*/ 1758568 h 1923672"/>
              <a:gd name="connsiteX6" fmla="*/ 6531531 w 6576355"/>
              <a:gd name="connsiteY6" fmla="*/ 234568 h 1923672"/>
              <a:gd name="connsiteX0" fmla="*/ 0 w 6576355"/>
              <a:gd name="connsiteY0" fmla="*/ 1918447 h 1918447"/>
              <a:gd name="connsiteX1" fmla="*/ 3475334 w 6576355"/>
              <a:gd name="connsiteY1" fmla="*/ 1914707 h 1918447"/>
              <a:gd name="connsiteX2" fmla="*/ 3477538 w 6576355"/>
              <a:gd name="connsiteY2" fmla="*/ 0 h 1918447"/>
              <a:gd name="connsiteX3" fmla="*/ 4120025 w 6576355"/>
              <a:gd name="connsiteY3" fmla="*/ 14190 h 1918447"/>
              <a:gd name="connsiteX4" fmla="*/ 4111060 w 6576355"/>
              <a:gd name="connsiteY4" fmla="*/ 1780237 h 1918447"/>
              <a:gd name="connsiteX5" fmla="*/ 6576355 w 6576355"/>
              <a:gd name="connsiteY5" fmla="*/ 1753343 h 1918447"/>
              <a:gd name="connsiteX6" fmla="*/ 6531531 w 6576355"/>
              <a:gd name="connsiteY6" fmla="*/ 229343 h 1918447"/>
              <a:gd name="connsiteX0" fmla="*/ 0 w 6576355"/>
              <a:gd name="connsiteY0" fmla="*/ 1907997 h 1907997"/>
              <a:gd name="connsiteX1" fmla="*/ 3475334 w 6576355"/>
              <a:gd name="connsiteY1" fmla="*/ 1904257 h 1907997"/>
              <a:gd name="connsiteX2" fmla="*/ 3456637 w 6576355"/>
              <a:gd name="connsiteY2" fmla="*/ 0 h 1907997"/>
              <a:gd name="connsiteX3" fmla="*/ 4120025 w 6576355"/>
              <a:gd name="connsiteY3" fmla="*/ 3740 h 1907997"/>
              <a:gd name="connsiteX4" fmla="*/ 4111060 w 6576355"/>
              <a:gd name="connsiteY4" fmla="*/ 1769787 h 1907997"/>
              <a:gd name="connsiteX5" fmla="*/ 6576355 w 6576355"/>
              <a:gd name="connsiteY5" fmla="*/ 1742893 h 1907997"/>
              <a:gd name="connsiteX6" fmla="*/ 6531531 w 6576355"/>
              <a:gd name="connsiteY6" fmla="*/ 218893 h 1907997"/>
              <a:gd name="connsiteX0" fmla="*/ 0 w 6576355"/>
              <a:gd name="connsiteY0" fmla="*/ 1913222 h 1913222"/>
              <a:gd name="connsiteX1" fmla="*/ 3475334 w 6576355"/>
              <a:gd name="connsiteY1" fmla="*/ 1909482 h 1913222"/>
              <a:gd name="connsiteX2" fmla="*/ 3461863 w 6576355"/>
              <a:gd name="connsiteY2" fmla="*/ 0 h 1913222"/>
              <a:gd name="connsiteX3" fmla="*/ 4120025 w 6576355"/>
              <a:gd name="connsiteY3" fmla="*/ 8965 h 1913222"/>
              <a:gd name="connsiteX4" fmla="*/ 4111060 w 6576355"/>
              <a:gd name="connsiteY4" fmla="*/ 1775012 h 1913222"/>
              <a:gd name="connsiteX5" fmla="*/ 6576355 w 6576355"/>
              <a:gd name="connsiteY5" fmla="*/ 1748118 h 1913222"/>
              <a:gd name="connsiteX6" fmla="*/ 6531531 w 6576355"/>
              <a:gd name="connsiteY6" fmla="*/ 224118 h 1913222"/>
              <a:gd name="connsiteX0" fmla="*/ 0 w 6576355"/>
              <a:gd name="connsiteY0" fmla="*/ 1913222 h 1913222"/>
              <a:gd name="connsiteX1" fmla="*/ 3475334 w 6576355"/>
              <a:gd name="connsiteY1" fmla="*/ 1909482 h 1913222"/>
              <a:gd name="connsiteX2" fmla="*/ 3477538 w 6576355"/>
              <a:gd name="connsiteY2" fmla="*/ 0 h 1913222"/>
              <a:gd name="connsiteX3" fmla="*/ 4120025 w 6576355"/>
              <a:gd name="connsiteY3" fmla="*/ 8965 h 1913222"/>
              <a:gd name="connsiteX4" fmla="*/ 4111060 w 6576355"/>
              <a:gd name="connsiteY4" fmla="*/ 1775012 h 1913222"/>
              <a:gd name="connsiteX5" fmla="*/ 6576355 w 6576355"/>
              <a:gd name="connsiteY5" fmla="*/ 1748118 h 1913222"/>
              <a:gd name="connsiteX6" fmla="*/ 6531531 w 6576355"/>
              <a:gd name="connsiteY6" fmla="*/ 224118 h 1913222"/>
              <a:gd name="connsiteX0" fmla="*/ 0 w 6576355"/>
              <a:gd name="connsiteY0" fmla="*/ 1913222 h 1913222"/>
              <a:gd name="connsiteX1" fmla="*/ 3475334 w 6576355"/>
              <a:gd name="connsiteY1" fmla="*/ 1909482 h 1913222"/>
              <a:gd name="connsiteX2" fmla="*/ 3472313 w 6576355"/>
              <a:gd name="connsiteY2" fmla="*/ 0 h 1913222"/>
              <a:gd name="connsiteX3" fmla="*/ 4120025 w 6576355"/>
              <a:gd name="connsiteY3" fmla="*/ 8965 h 1913222"/>
              <a:gd name="connsiteX4" fmla="*/ 4111060 w 6576355"/>
              <a:gd name="connsiteY4" fmla="*/ 1775012 h 1913222"/>
              <a:gd name="connsiteX5" fmla="*/ 6576355 w 6576355"/>
              <a:gd name="connsiteY5" fmla="*/ 1748118 h 1913222"/>
              <a:gd name="connsiteX6" fmla="*/ 6531531 w 6576355"/>
              <a:gd name="connsiteY6" fmla="*/ 224118 h 1913222"/>
              <a:gd name="connsiteX0" fmla="*/ 0 w 6576355"/>
              <a:gd name="connsiteY0" fmla="*/ 1913222 h 1913222"/>
              <a:gd name="connsiteX1" fmla="*/ 3475334 w 6576355"/>
              <a:gd name="connsiteY1" fmla="*/ 1909482 h 1913222"/>
              <a:gd name="connsiteX2" fmla="*/ 3472313 w 6576355"/>
              <a:gd name="connsiteY2" fmla="*/ 0 h 1913222"/>
              <a:gd name="connsiteX3" fmla="*/ 4109574 w 6576355"/>
              <a:gd name="connsiteY3" fmla="*/ 3740 h 1913222"/>
              <a:gd name="connsiteX4" fmla="*/ 4111060 w 6576355"/>
              <a:gd name="connsiteY4" fmla="*/ 1775012 h 1913222"/>
              <a:gd name="connsiteX5" fmla="*/ 6576355 w 6576355"/>
              <a:gd name="connsiteY5" fmla="*/ 1748118 h 1913222"/>
              <a:gd name="connsiteX6" fmla="*/ 6531531 w 6576355"/>
              <a:gd name="connsiteY6" fmla="*/ 224118 h 1913222"/>
              <a:gd name="connsiteX0" fmla="*/ 0 w 6565905"/>
              <a:gd name="connsiteY0" fmla="*/ 1913222 h 1913222"/>
              <a:gd name="connsiteX1" fmla="*/ 3475334 w 6565905"/>
              <a:gd name="connsiteY1" fmla="*/ 1909482 h 1913222"/>
              <a:gd name="connsiteX2" fmla="*/ 3472313 w 6565905"/>
              <a:gd name="connsiteY2" fmla="*/ 0 h 1913222"/>
              <a:gd name="connsiteX3" fmla="*/ 4109574 w 6565905"/>
              <a:gd name="connsiteY3" fmla="*/ 3740 h 1913222"/>
              <a:gd name="connsiteX4" fmla="*/ 4111060 w 6565905"/>
              <a:gd name="connsiteY4" fmla="*/ 1775012 h 1913222"/>
              <a:gd name="connsiteX5" fmla="*/ 6565905 w 6565905"/>
              <a:gd name="connsiteY5" fmla="*/ 1758568 h 1913222"/>
              <a:gd name="connsiteX6" fmla="*/ 6531531 w 6565905"/>
              <a:gd name="connsiteY6" fmla="*/ 224118 h 1913222"/>
              <a:gd name="connsiteX0" fmla="*/ 0 w 6565905"/>
              <a:gd name="connsiteY0" fmla="*/ 1913222 h 1913222"/>
              <a:gd name="connsiteX1" fmla="*/ 3475334 w 6565905"/>
              <a:gd name="connsiteY1" fmla="*/ 1909482 h 1913222"/>
              <a:gd name="connsiteX2" fmla="*/ 3472313 w 6565905"/>
              <a:gd name="connsiteY2" fmla="*/ 0 h 1913222"/>
              <a:gd name="connsiteX3" fmla="*/ 4109574 w 6565905"/>
              <a:gd name="connsiteY3" fmla="*/ 3740 h 1913222"/>
              <a:gd name="connsiteX4" fmla="*/ 4111060 w 6565905"/>
              <a:gd name="connsiteY4" fmla="*/ 1775012 h 1913222"/>
              <a:gd name="connsiteX5" fmla="*/ 6565905 w 6565905"/>
              <a:gd name="connsiteY5" fmla="*/ 1774244 h 1913222"/>
              <a:gd name="connsiteX6" fmla="*/ 6531531 w 6565905"/>
              <a:gd name="connsiteY6" fmla="*/ 224118 h 1913222"/>
              <a:gd name="connsiteX0" fmla="*/ 0 w 6576355"/>
              <a:gd name="connsiteY0" fmla="*/ 1913222 h 1913222"/>
              <a:gd name="connsiteX1" fmla="*/ 3475334 w 6576355"/>
              <a:gd name="connsiteY1" fmla="*/ 1909482 h 1913222"/>
              <a:gd name="connsiteX2" fmla="*/ 3472313 w 6576355"/>
              <a:gd name="connsiteY2" fmla="*/ 0 h 1913222"/>
              <a:gd name="connsiteX3" fmla="*/ 4109574 w 6576355"/>
              <a:gd name="connsiteY3" fmla="*/ 3740 h 1913222"/>
              <a:gd name="connsiteX4" fmla="*/ 4111060 w 6576355"/>
              <a:gd name="connsiteY4" fmla="*/ 1775012 h 1913222"/>
              <a:gd name="connsiteX5" fmla="*/ 6576355 w 6576355"/>
              <a:gd name="connsiteY5" fmla="*/ 1769019 h 1913222"/>
              <a:gd name="connsiteX6" fmla="*/ 6531531 w 6576355"/>
              <a:gd name="connsiteY6" fmla="*/ 224118 h 1913222"/>
              <a:gd name="connsiteX0" fmla="*/ 0 w 6560680"/>
              <a:gd name="connsiteY0" fmla="*/ 1913222 h 1913222"/>
              <a:gd name="connsiteX1" fmla="*/ 3475334 w 6560680"/>
              <a:gd name="connsiteY1" fmla="*/ 1909482 h 1913222"/>
              <a:gd name="connsiteX2" fmla="*/ 3472313 w 6560680"/>
              <a:gd name="connsiteY2" fmla="*/ 0 h 1913222"/>
              <a:gd name="connsiteX3" fmla="*/ 4109574 w 6560680"/>
              <a:gd name="connsiteY3" fmla="*/ 3740 h 1913222"/>
              <a:gd name="connsiteX4" fmla="*/ 4111060 w 6560680"/>
              <a:gd name="connsiteY4" fmla="*/ 1775012 h 1913222"/>
              <a:gd name="connsiteX5" fmla="*/ 6560680 w 6560680"/>
              <a:gd name="connsiteY5" fmla="*/ 1774244 h 1913222"/>
              <a:gd name="connsiteX6" fmla="*/ 6531531 w 6560680"/>
              <a:gd name="connsiteY6" fmla="*/ 224118 h 1913222"/>
              <a:gd name="connsiteX0" fmla="*/ 0 w 6562882"/>
              <a:gd name="connsiteY0" fmla="*/ 1913222 h 1913222"/>
              <a:gd name="connsiteX1" fmla="*/ 3475334 w 6562882"/>
              <a:gd name="connsiteY1" fmla="*/ 1909482 h 1913222"/>
              <a:gd name="connsiteX2" fmla="*/ 3472313 w 6562882"/>
              <a:gd name="connsiteY2" fmla="*/ 0 h 1913222"/>
              <a:gd name="connsiteX3" fmla="*/ 4109574 w 6562882"/>
              <a:gd name="connsiteY3" fmla="*/ 3740 h 1913222"/>
              <a:gd name="connsiteX4" fmla="*/ 4111060 w 6562882"/>
              <a:gd name="connsiteY4" fmla="*/ 1775012 h 1913222"/>
              <a:gd name="connsiteX5" fmla="*/ 6560680 w 6562882"/>
              <a:gd name="connsiteY5" fmla="*/ 1774244 h 1913222"/>
              <a:gd name="connsiteX6" fmla="*/ 6562882 w 6562882"/>
              <a:gd name="connsiteY6" fmla="*/ 255469 h 1913222"/>
              <a:gd name="connsiteX0" fmla="*/ 0 w 6562882"/>
              <a:gd name="connsiteY0" fmla="*/ 1917166 h 1917166"/>
              <a:gd name="connsiteX1" fmla="*/ 3475334 w 6562882"/>
              <a:gd name="connsiteY1" fmla="*/ 1913426 h 1917166"/>
              <a:gd name="connsiteX2" fmla="*/ 3472313 w 6562882"/>
              <a:gd name="connsiteY2" fmla="*/ 3944 h 1917166"/>
              <a:gd name="connsiteX3" fmla="*/ 4113416 w 6562882"/>
              <a:gd name="connsiteY3" fmla="*/ 0 h 1917166"/>
              <a:gd name="connsiteX4" fmla="*/ 4111060 w 6562882"/>
              <a:gd name="connsiteY4" fmla="*/ 1778956 h 1917166"/>
              <a:gd name="connsiteX5" fmla="*/ 6560680 w 6562882"/>
              <a:gd name="connsiteY5" fmla="*/ 1778188 h 1917166"/>
              <a:gd name="connsiteX6" fmla="*/ 6562882 w 6562882"/>
              <a:gd name="connsiteY6" fmla="*/ 259413 h 1917166"/>
              <a:gd name="connsiteX0" fmla="*/ 0 w 6562882"/>
              <a:gd name="connsiteY0" fmla="*/ 1913222 h 1913222"/>
              <a:gd name="connsiteX1" fmla="*/ 3475334 w 6562882"/>
              <a:gd name="connsiteY1" fmla="*/ 1909482 h 1913222"/>
              <a:gd name="connsiteX2" fmla="*/ 3472313 w 6562882"/>
              <a:gd name="connsiteY2" fmla="*/ 0 h 1913222"/>
              <a:gd name="connsiteX3" fmla="*/ 4113416 w 6562882"/>
              <a:gd name="connsiteY3" fmla="*/ 3740 h 1913222"/>
              <a:gd name="connsiteX4" fmla="*/ 4111060 w 6562882"/>
              <a:gd name="connsiteY4" fmla="*/ 1775012 h 1913222"/>
              <a:gd name="connsiteX5" fmla="*/ 6560680 w 6562882"/>
              <a:gd name="connsiteY5" fmla="*/ 1774244 h 1913222"/>
              <a:gd name="connsiteX6" fmla="*/ 6562882 w 6562882"/>
              <a:gd name="connsiteY6" fmla="*/ 255469 h 1913222"/>
              <a:gd name="connsiteX0" fmla="*/ 0 w 6562882"/>
              <a:gd name="connsiteY0" fmla="*/ 1921008 h 1921008"/>
              <a:gd name="connsiteX1" fmla="*/ 3475334 w 6562882"/>
              <a:gd name="connsiteY1" fmla="*/ 1917268 h 1921008"/>
              <a:gd name="connsiteX2" fmla="*/ 3472313 w 6562882"/>
              <a:gd name="connsiteY2" fmla="*/ 7786 h 1921008"/>
              <a:gd name="connsiteX3" fmla="*/ 4113416 w 6562882"/>
              <a:gd name="connsiteY3" fmla="*/ 0 h 1921008"/>
              <a:gd name="connsiteX4" fmla="*/ 4111060 w 6562882"/>
              <a:gd name="connsiteY4" fmla="*/ 1782798 h 1921008"/>
              <a:gd name="connsiteX5" fmla="*/ 6560680 w 6562882"/>
              <a:gd name="connsiteY5" fmla="*/ 1782030 h 1921008"/>
              <a:gd name="connsiteX6" fmla="*/ 6562882 w 6562882"/>
              <a:gd name="connsiteY6" fmla="*/ 263255 h 1921008"/>
              <a:gd name="connsiteX0" fmla="*/ 0 w 6562882"/>
              <a:gd name="connsiteY0" fmla="*/ 1915363 h 1915363"/>
              <a:gd name="connsiteX1" fmla="*/ 3475334 w 6562882"/>
              <a:gd name="connsiteY1" fmla="*/ 1911623 h 1915363"/>
              <a:gd name="connsiteX2" fmla="*/ 3472313 w 6562882"/>
              <a:gd name="connsiteY2" fmla="*/ 2141 h 1915363"/>
              <a:gd name="connsiteX3" fmla="*/ 4107772 w 6562882"/>
              <a:gd name="connsiteY3" fmla="*/ 0 h 1915363"/>
              <a:gd name="connsiteX4" fmla="*/ 4111060 w 6562882"/>
              <a:gd name="connsiteY4" fmla="*/ 1777153 h 1915363"/>
              <a:gd name="connsiteX5" fmla="*/ 6560680 w 6562882"/>
              <a:gd name="connsiteY5" fmla="*/ 1776385 h 1915363"/>
              <a:gd name="connsiteX6" fmla="*/ 6562882 w 6562882"/>
              <a:gd name="connsiteY6" fmla="*/ 257610 h 1915363"/>
              <a:gd name="connsiteX0" fmla="*/ 0 w 6562882"/>
              <a:gd name="connsiteY0" fmla="*/ 1913222 h 1913222"/>
              <a:gd name="connsiteX1" fmla="*/ 3475334 w 6562882"/>
              <a:gd name="connsiteY1" fmla="*/ 1909482 h 1913222"/>
              <a:gd name="connsiteX2" fmla="*/ 3472313 w 6562882"/>
              <a:gd name="connsiteY2" fmla="*/ 0 h 1913222"/>
              <a:gd name="connsiteX3" fmla="*/ 4119061 w 6562882"/>
              <a:gd name="connsiteY3" fmla="*/ 681 h 1913222"/>
              <a:gd name="connsiteX4" fmla="*/ 4111060 w 6562882"/>
              <a:gd name="connsiteY4" fmla="*/ 1775012 h 1913222"/>
              <a:gd name="connsiteX5" fmla="*/ 6560680 w 6562882"/>
              <a:gd name="connsiteY5" fmla="*/ 1774244 h 1913222"/>
              <a:gd name="connsiteX6" fmla="*/ 6562882 w 6562882"/>
              <a:gd name="connsiteY6" fmla="*/ 255469 h 1913222"/>
              <a:gd name="connsiteX0" fmla="*/ 0 w 6562882"/>
              <a:gd name="connsiteY0" fmla="*/ 1913222 h 1913222"/>
              <a:gd name="connsiteX1" fmla="*/ 3475334 w 6562882"/>
              <a:gd name="connsiteY1" fmla="*/ 1909482 h 1913222"/>
              <a:gd name="connsiteX2" fmla="*/ 3472313 w 6562882"/>
              <a:gd name="connsiteY2" fmla="*/ 0 h 1913222"/>
              <a:gd name="connsiteX3" fmla="*/ 4107772 w 6562882"/>
              <a:gd name="connsiteY3" fmla="*/ 681 h 1913222"/>
              <a:gd name="connsiteX4" fmla="*/ 4111060 w 6562882"/>
              <a:gd name="connsiteY4" fmla="*/ 1775012 h 1913222"/>
              <a:gd name="connsiteX5" fmla="*/ 6560680 w 6562882"/>
              <a:gd name="connsiteY5" fmla="*/ 1774244 h 1913222"/>
              <a:gd name="connsiteX6" fmla="*/ 6562882 w 6562882"/>
              <a:gd name="connsiteY6" fmla="*/ 255469 h 1913222"/>
              <a:gd name="connsiteX0" fmla="*/ 0 w 6568938"/>
              <a:gd name="connsiteY0" fmla="*/ 1966590 h 1966590"/>
              <a:gd name="connsiteX1" fmla="*/ 3475334 w 6568938"/>
              <a:gd name="connsiteY1" fmla="*/ 1962850 h 1966590"/>
              <a:gd name="connsiteX2" fmla="*/ 3472313 w 6568938"/>
              <a:gd name="connsiteY2" fmla="*/ 53368 h 1966590"/>
              <a:gd name="connsiteX3" fmla="*/ 4107772 w 6568938"/>
              <a:gd name="connsiteY3" fmla="*/ 54049 h 1966590"/>
              <a:gd name="connsiteX4" fmla="*/ 4111060 w 6568938"/>
              <a:gd name="connsiteY4" fmla="*/ 1828380 h 1966590"/>
              <a:gd name="connsiteX5" fmla="*/ 6560680 w 6568938"/>
              <a:gd name="connsiteY5" fmla="*/ 1827612 h 1966590"/>
              <a:gd name="connsiteX6" fmla="*/ 6568938 w 6568938"/>
              <a:gd name="connsiteY6" fmla="*/ 0 h 196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8938" h="1966590">
                <a:moveTo>
                  <a:pt x="0" y="1966590"/>
                </a:moveTo>
                <a:lnTo>
                  <a:pt x="3475334" y="1962850"/>
                </a:lnTo>
                <a:cubicBezTo>
                  <a:pt x="3472585" y="1322873"/>
                  <a:pt x="3475062" y="693345"/>
                  <a:pt x="3472313" y="53368"/>
                </a:cubicBezTo>
                <a:lnTo>
                  <a:pt x="4107772" y="54049"/>
                </a:lnTo>
                <a:cubicBezTo>
                  <a:pt x="4104784" y="642731"/>
                  <a:pt x="4114048" y="1239698"/>
                  <a:pt x="4111060" y="1828380"/>
                </a:cubicBezTo>
                <a:lnTo>
                  <a:pt x="6560680" y="1827612"/>
                </a:lnTo>
                <a:cubicBezTo>
                  <a:pt x="6561414" y="1321354"/>
                  <a:pt x="6568204" y="506258"/>
                  <a:pt x="6568938" y="0"/>
                </a:cubicBezTo>
              </a:path>
            </a:pathLst>
          </a:custGeom>
          <a:noFill/>
          <a:ln w="28575">
            <a:solidFill>
              <a:schemeClr val="tx2"/>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reeform 63"/>
          <p:cNvSpPr/>
          <p:nvPr/>
        </p:nvSpPr>
        <p:spPr>
          <a:xfrm>
            <a:off x="5061712" y="2753380"/>
            <a:ext cx="3005910" cy="1832355"/>
          </a:xfrm>
          <a:custGeom>
            <a:avLst/>
            <a:gdLst>
              <a:gd name="connsiteX0" fmla="*/ 0 w 3061934"/>
              <a:gd name="connsiteY0" fmla="*/ 151529 h 1933303"/>
              <a:gd name="connsiteX1" fmla="*/ 647918 w 3061934"/>
              <a:gd name="connsiteY1" fmla="*/ 161980 h 1933303"/>
              <a:gd name="connsiteX2" fmla="*/ 647918 w 3061934"/>
              <a:gd name="connsiteY2" fmla="*/ 1933303 h 1933303"/>
              <a:gd name="connsiteX3" fmla="*/ 3061934 w 3061934"/>
              <a:gd name="connsiteY3" fmla="*/ 1917628 h 1933303"/>
              <a:gd name="connsiteX4" fmla="*/ 3035808 w 3061934"/>
              <a:gd name="connsiteY4" fmla="*/ 0 h 1933303"/>
              <a:gd name="connsiteX0" fmla="*/ 0 w 3061934"/>
              <a:gd name="connsiteY0" fmla="*/ 172430 h 1933303"/>
              <a:gd name="connsiteX1" fmla="*/ 647918 w 3061934"/>
              <a:gd name="connsiteY1" fmla="*/ 161980 h 1933303"/>
              <a:gd name="connsiteX2" fmla="*/ 647918 w 3061934"/>
              <a:gd name="connsiteY2" fmla="*/ 1933303 h 1933303"/>
              <a:gd name="connsiteX3" fmla="*/ 3061934 w 3061934"/>
              <a:gd name="connsiteY3" fmla="*/ 1917628 h 1933303"/>
              <a:gd name="connsiteX4" fmla="*/ 3035808 w 3061934"/>
              <a:gd name="connsiteY4" fmla="*/ 0 h 1933303"/>
              <a:gd name="connsiteX0" fmla="*/ 0 w 3041034"/>
              <a:gd name="connsiteY0" fmla="*/ 167205 h 1933303"/>
              <a:gd name="connsiteX1" fmla="*/ 627018 w 3041034"/>
              <a:gd name="connsiteY1" fmla="*/ 161980 h 1933303"/>
              <a:gd name="connsiteX2" fmla="*/ 627018 w 3041034"/>
              <a:gd name="connsiteY2" fmla="*/ 1933303 h 1933303"/>
              <a:gd name="connsiteX3" fmla="*/ 3041034 w 3041034"/>
              <a:gd name="connsiteY3" fmla="*/ 1917628 h 1933303"/>
              <a:gd name="connsiteX4" fmla="*/ 3014908 w 3041034"/>
              <a:gd name="connsiteY4" fmla="*/ 0 h 1933303"/>
              <a:gd name="connsiteX0" fmla="*/ 0 w 3041034"/>
              <a:gd name="connsiteY0" fmla="*/ 167205 h 1917628"/>
              <a:gd name="connsiteX1" fmla="*/ 627018 w 3041034"/>
              <a:gd name="connsiteY1" fmla="*/ 161980 h 1917628"/>
              <a:gd name="connsiteX2" fmla="*/ 637468 w 3041034"/>
              <a:gd name="connsiteY2" fmla="*/ 1917627 h 1917628"/>
              <a:gd name="connsiteX3" fmla="*/ 3041034 w 3041034"/>
              <a:gd name="connsiteY3" fmla="*/ 1917628 h 1917628"/>
              <a:gd name="connsiteX4" fmla="*/ 3014908 w 3041034"/>
              <a:gd name="connsiteY4" fmla="*/ 0 h 1917628"/>
              <a:gd name="connsiteX0" fmla="*/ 0 w 3025666"/>
              <a:gd name="connsiteY0" fmla="*/ 167205 h 1917628"/>
              <a:gd name="connsiteX1" fmla="*/ 611650 w 3025666"/>
              <a:gd name="connsiteY1" fmla="*/ 161980 h 1917628"/>
              <a:gd name="connsiteX2" fmla="*/ 622100 w 3025666"/>
              <a:gd name="connsiteY2" fmla="*/ 1917627 h 1917628"/>
              <a:gd name="connsiteX3" fmla="*/ 3025666 w 3025666"/>
              <a:gd name="connsiteY3" fmla="*/ 1917628 h 1917628"/>
              <a:gd name="connsiteX4" fmla="*/ 2999540 w 3025666"/>
              <a:gd name="connsiteY4" fmla="*/ 0 h 1917628"/>
              <a:gd name="connsiteX0" fmla="*/ 0 w 3010298"/>
              <a:gd name="connsiteY0" fmla="*/ 163363 h 1917628"/>
              <a:gd name="connsiteX1" fmla="*/ 596282 w 3010298"/>
              <a:gd name="connsiteY1" fmla="*/ 161980 h 1917628"/>
              <a:gd name="connsiteX2" fmla="*/ 606732 w 3010298"/>
              <a:gd name="connsiteY2" fmla="*/ 1917627 h 1917628"/>
              <a:gd name="connsiteX3" fmla="*/ 3010298 w 3010298"/>
              <a:gd name="connsiteY3" fmla="*/ 1917628 h 1917628"/>
              <a:gd name="connsiteX4" fmla="*/ 2984172 w 3010298"/>
              <a:gd name="connsiteY4" fmla="*/ 0 h 1917628"/>
              <a:gd name="connsiteX0" fmla="*/ 0 w 3025666"/>
              <a:gd name="connsiteY0" fmla="*/ 167205 h 1917628"/>
              <a:gd name="connsiteX1" fmla="*/ 611650 w 3025666"/>
              <a:gd name="connsiteY1" fmla="*/ 161980 h 1917628"/>
              <a:gd name="connsiteX2" fmla="*/ 622100 w 3025666"/>
              <a:gd name="connsiteY2" fmla="*/ 1917627 h 1917628"/>
              <a:gd name="connsiteX3" fmla="*/ 3025666 w 3025666"/>
              <a:gd name="connsiteY3" fmla="*/ 1917628 h 1917628"/>
              <a:gd name="connsiteX4" fmla="*/ 2999540 w 3025666"/>
              <a:gd name="connsiteY4" fmla="*/ 0 h 1917628"/>
              <a:gd name="connsiteX0" fmla="*/ 0 w 3014377"/>
              <a:gd name="connsiteY0" fmla="*/ 164383 h 1917628"/>
              <a:gd name="connsiteX1" fmla="*/ 600361 w 3014377"/>
              <a:gd name="connsiteY1" fmla="*/ 161980 h 1917628"/>
              <a:gd name="connsiteX2" fmla="*/ 610811 w 3014377"/>
              <a:gd name="connsiteY2" fmla="*/ 1917627 h 1917628"/>
              <a:gd name="connsiteX3" fmla="*/ 3014377 w 3014377"/>
              <a:gd name="connsiteY3" fmla="*/ 1917628 h 1917628"/>
              <a:gd name="connsiteX4" fmla="*/ 2988251 w 3014377"/>
              <a:gd name="connsiteY4" fmla="*/ 0 h 1917628"/>
              <a:gd name="connsiteX0" fmla="*/ 0 w 3005910"/>
              <a:gd name="connsiteY0" fmla="*/ 161561 h 1917628"/>
              <a:gd name="connsiteX1" fmla="*/ 591894 w 3005910"/>
              <a:gd name="connsiteY1" fmla="*/ 161980 h 1917628"/>
              <a:gd name="connsiteX2" fmla="*/ 602344 w 3005910"/>
              <a:gd name="connsiteY2" fmla="*/ 1917627 h 1917628"/>
              <a:gd name="connsiteX3" fmla="*/ 3005910 w 3005910"/>
              <a:gd name="connsiteY3" fmla="*/ 1917628 h 1917628"/>
              <a:gd name="connsiteX4" fmla="*/ 2979784 w 3005910"/>
              <a:gd name="connsiteY4" fmla="*/ 0 h 1917628"/>
              <a:gd name="connsiteX0" fmla="*/ 0 w 3005910"/>
              <a:gd name="connsiteY0" fmla="*/ 191839 h 1947906"/>
              <a:gd name="connsiteX1" fmla="*/ 591894 w 3005910"/>
              <a:gd name="connsiteY1" fmla="*/ 192258 h 1947906"/>
              <a:gd name="connsiteX2" fmla="*/ 602344 w 3005910"/>
              <a:gd name="connsiteY2" fmla="*/ 1947905 h 1947906"/>
              <a:gd name="connsiteX3" fmla="*/ 3005910 w 3005910"/>
              <a:gd name="connsiteY3" fmla="*/ 1947906 h 1947906"/>
              <a:gd name="connsiteX4" fmla="*/ 2991895 w 3005910"/>
              <a:gd name="connsiteY4" fmla="*/ 0 h 1947906"/>
              <a:gd name="connsiteX0" fmla="*/ 0 w 3005910"/>
              <a:gd name="connsiteY0" fmla="*/ 210006 h 1966073"/>
              <a:gd name="connsiteX1" fmla="*/ 591894 w 3005910"/>
              <a:gd name="connsiteY1" fmla="*/ 210425 h 1966073"/>
              <a:gd name="connsiteX2" fmla="*/ 602344 w 3005910"/>
              <a:gd name="connsiteY2" fmla="*/ 1966072 h 1966073"/>
              <a:gd name="connsiteX3" fmla="*/ 3005910 w 3005910"/>
              <a:gd name="connsiteY3" fmla="*/ 1966073 h 1966073"/>
              <a:gd name="connsiteX4" fmla="*/ 2991895 w 3005910"/>
              <a:gd name="connsiteY4" fmla="*/ 0 h 196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910" h="1966073">
                <a:moveTo>
                  <a:pt x="0" y="210006"/>
                </a:moveTo>
                <a:lnTo>
                  <a:pt x="591894" y="210425"/>
                </a:lnTo>
                <a:cubicBezTo>
                  <a:pt x="595377" y="795641"/>
                  <a:pt x="598861" y="1380856"/>
                  <a:pt x="602344" y="1966072"/>
                </a:cubicBezTo>
                <a:lnTo>
                  <a:pt x="3005910" y="1966073"/>
                </a:lnTo>
                <a:cubicBezTo>
                  <a:pt x="2997201" y="1326864"/>
                  <a:pt x="3000604" y="639209"/>
                  <a:pt x="2991895" y="0"/>
                </a:cubicBezTo>
              </a:path>
            </a:pathLst>
          </a:custGeom>
          <a:noFill/>
          <a:ln w="28575">
            <a:solidFill>
              <a:schemeClr val="accent1"/>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4728001" y="1667037"/>
            <a:ext cx="707741" cy="577003"/>
            <a:chOff x="4728001" y="1544688"/>
            <a:chExt cx="789831" cy="643929"/>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001" y="1544688"/>
              <a:ext cx="390949" cy="390949"/>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7442" y="1671178"/>
              <a:ext cx="390949" cy="390949"/>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6883" y="1797668"/>
              <a:ext cx="390949" cy="390949"/>
            </a:xfrm>
            <a:prstGeom prst="rect">
              <a:avLst/>
            </a:prstGeom>
          </p:spPr>
        </p:pic>
      </p:grpSp>
      <p:grpSp>
        <p:nvGrpSpPr>
          <p:cNvPr id="10" name="Group 9"/>
          <p:cNvGrpSpPr/>
          <p:nvPr/>
        </p:nvGrpSpPr>
        <p:grpSpPr>
          <a:xfrm>
            <a:off x="1775917" y="1388673"/>
            <a:ext cx="3338609" cy="1148781"/>
            <a:chOff x="-1945341" y="1158336"/>
            <a:chExt cx="3338609" cy="1148781"/>
          </a:xfrm>
        </p:grpSpPr>
        <p:grpSp>
          <p:nvGrpSpPr>
            <p:cNvPr id="3" name="Group 2"/>
            <p:cNvGrpSpPr/>
            <p:nvPr/>
          </p:nvGrpSpPr>
          <p:grpSpPr>
            <a:xfrm>
              <a:off x="-1945341" y="1158336"/>
              <a:ext cx="2103797" cy="1148781"/>
              <a:chOff x="-1945341" y="1158336"/>
              <a:chExt cx="2103797" cy="1148781"/>
            </a:xfrm>
          </p:grpSpPr>
          <p:sp>
            <p:nvSpPr>
              <p:cNvPr id="30" name="Rounded Rectangle 29"/>
              <p:cNvSpPr/>
              <p:nvPr/>
            </p:nvSpPr>
            <p:spPr>
              <a:xfrm>
                <a:off x="-1945341" y="1158336"/>
                <a:ext cx="2028556" cy="97235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ru-RU" sz="1200" dirty="0" smtClean="0"/>
                  <a:t>Обнаружены  эксплуатируемые уязвимости</a:t>
                </a:r>
                <a:endParaRPr lang="en-US" sz="1200" dirty="0"/>
              </a:p>
              <a:p>
                <a:pPr marL="171450" indent="-171450">
                  <a:buFont typeface="Arial" pitchFamily="34" charset="0"/>
                  <a:buChar char="•"/>
                </a:pPr>
                <a:r>
                  <a:rPr lang="en-US" sz="1200" dirty="0"/>
                  <a:t>CVE 2011-203</a:t>
                </a:r>
              </a:p>
              <a:p>
                <a:pPr marL="171450" indent="-171450">
                  <a:buFont typeface="Arial" pitchFamily="34" charset="0"/>
                  <a:buChar char="•"/>
                </a:pPr>
                <a:r>
                  <a:rPr lang="en-US" sz="1200" dirty="0"/>
                  <a:t>CVE 2012-490</a:t>
                </a:r>
              </a:p>
            </p:txBody>
          </p:sp>
          <p:pic>
            <p:nvPicPr>
              <p:cNvPr id="22" name="Picture 21"/>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624" y="1667037"/>
                <a:ext cx="640080" cy="640080"/>
              </a:xfrm>
              <a:prstGeom prst="rect">
                <a:avLst/>
              </a:prstGeom>
            </p:spPr>
          </p:pic>
        </p:grpSp>
        <p:sp>
          <p:nvSpPr>
            <p:cNvPr id="31" name="Freeform 30"/>
            <p:cNvSpPr/>
            <p:nvPr/>
          </p:nvSpPr>
          <p:spPr>
            <a:xfrm rot="16200000">
              <a:off x="416429" y="978699"/>
              <a:ext cx="582706" cy="1370973"/>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Lst>
              <a:ahLst/>
              <a:cxnLst>
                <a:cxn ang="0">
                  <a:pos x="connsiteX0" y="connsiteY0"/>
                </a:cxn>
                <a:cxn ang="0">
                  <a:pos x="connsiteX1" y="connsiteY1"/>
                </a:cxn>
                <a:cxn ang="0">
                  <a:pos x="connsiteX2" y="connsiteY2"/>
                </a:cxn>
                <a:cxn ang="0">
                  <a:pos x="connsiteX3" y="connsiteY3"/>
                </a:cxn>
              </a:cxnLst>
              <a:rect l="l" t="t" r="r" b="b"/>
              <a:pathLst>
                <a:path w="582706" h="950258">
                  <a:moveTo>
                    <a:pt x="376518" y="8964"/>
                  </a:moveTo>
                  <a:lnTo>
                    <a:pt x="0" y="950258"/>
                  </a:lnTo>
                  <a:lnTo>
                    <a:pt x="582706" y="0"/>
                  </a:lnTo>
                  <a:lnTo>
                    <a:pt x="376518" y="8964"/>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grpSp>
        <p:nvGrpSpPr>
          <p:cNvPr id="33" name="Group 32"/>
          <p:cNvGrpSpPr/>
          <p:nvPr/>
        </p:nvGrpSpPr>
        <p:grpSpPr>
          <a:xfrm>
            <a:off x="6394182" y="4480560"/>
            <a:ext cx="2548090" cy="1562225"/>
            <a:chOff x="-2547171" y="424852"/>
            <a:chExt cx="2548090" cy="1562225"/>
          </a:xfrm>
        </p:grpSpPr>
        <p:grpSp>
          <p:nvGrpSpPr>
            <p:cNvPr id="34" name="Group 33"/>
            <p:cNvGrpSpPr/>
            <p:nvPr/>
          </p:nvGrpSpPr>
          <p:grpSpPr>
            <a:xfrm>
              <a:off x="-1868842" y="1037254"/>
              <a:ext cx="1869761" cy="949823"/>
              <a:chOff x="-1868842" y="1037254"/>
              <a:chExt cx="1869761" cy="949823"/>
            </a:xfrm>
          </p:grpSpPr>
          <p:sp>
            <p:nvSpPr>
              <p:cNvPr id="36" name="Rounded Rectangle 35"/>
              <p:cNvSpPr/>
              <p:nvPr/>
            </p:nvSpPr>
            <p:spPr>
              <a:xfrm>
                <a:off x="-1868842" y="1158336"/>
                <a:ext cx="1705169" cy="82874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ru-RU" sz="1200" dirty="0" smtClean="0">
                    <a:solidFill>
                      <a:srgbClr val="FFFFFF"/>
                    </a:solidFill>
                    <a:ea typeface="ＭＳ Ｐゴシック" pitchFamily="-65" charset="-128"/>
                  </a:rPr>
                  <a:t>Новые угрозы диктуют </a:t>
                </a:r>
              </a:p>
              <a:p>
                <a:pPr>
                  <a:defRPr/>
                </a:pPr>
                <a:r>
                  <a:rPr lang="ru-RU" sz="1200" dirty="0" smtClean="0">
                    <a:solidFill>
                      <a:srgbClr val="FFFFFF"/>
                    </a:solidFill>
                    <a:ea typeface="ＭＳ Ｐゴシック" pitchFamily="-65" charset="-128"/>
                  </a:rPr>
                  <a:t>сценарий атаки</a:t>
                </a:r>
                <a:r>
                  <a:rPr lang="ru-RU" sz="1600" dirty="0" smtClean="0">
                    <a:solidFill>
                      <a:srgbClr val="FFFFFF"/>
                    </a:solidFill>
                    <a:ea typeface="ＭＳ Ｐゴシック" pitchFamily="-65" charset="-128"/>
                  </a:rPr>
                  <a:t> </a:t>
                </a:r>
                <a:endParaRPr lang="en-US" sz="1600" dirty="0">
                  <a:solidFill>
                    <a:srgbClr val="FFFFFF"/>
                  </a:solidFill>
                  <a:ea typeface="ＭＳ Ｐゴシック" pitchFamily="-65" charset="-128"/>
                </a:endParaRPr>
              </a:p>
            </p:txBody>
          </p:sp>
          <p:pic>
            <p:nvPicPr>
              <p:cNvPr id="37" name="Picture 36"/>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61" y="1037254"/>
                <a:ext cx="640080" cy="640080"/>
              </a:xfrm>
              <a:prstGeom prst="rect">
                <a:avLst/>
              </a:prstGeom>
            </p:spPr>
          </p:pic>
        </p:grpSp>
        <p:sp>
          <p:nvSpPr>
            <p:cNvPr id="35" name="Freeform 34"/>
            <p:cNvSpPr/>
            <p:nvPr/>
          </p:nvSpPr>
          <p:spPr>
            <a:xfrm rot="5400000">
              <a:off x="-2014725" y="-107594"/>
              <a:ext cx="768634" cy="1833525"/>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accent1"/>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grpSp>
        <p:nvGrpSpPr>
          <p:cNvPr id="11" name="Group 10"/>
          <p:cNvGrpSpPr/>
          <p:nvPr/>
        </p:nvGrpSpPr>
        <p:grpSpPr>
          <a:xfrm>
            <a:off x="4677734" y="5214045"/>
            <a:ext cx="2394777" cy="1588817"/>
            <a:chOff x="-2349057" y="2318564"/>
            <a:chExt cx="2394777" cy="1588817"/>
          </a:xfrm>
        </p:grpSpPr>
        <p:sp>
          <p:nvSpPr>
            <p:cNvPr id="41" name="Rounded Rectangle 40"/>
            <p:cNvSpPr/>
            <p:nvPr/>
          </p:nvSpPr>
          <p:spPr>
            <a:xfrm>
              <a:off x="-2039111" y="2696548"/>
              <a:ext cx="1874520" cy="1052492"/>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ru-RU" sz="1200" dirty="0">
                  <a:solidFill>
                    <a:srgbClr val="FFFFFF"/>
                  </a:solidFill>
                  <a:ea typeface="ＭＳ Ｐゴシック" pitchFamily="-65" charset="-128"/>
                </a:rPr>
                <a:t>Обнаружен маршрут из Партнерской зоны во Внутреннюю</a:t>
              </a:r>
              <a:endParaRPr lang="en-US" sz="1200" dirty="0">
                <a:solidFill>
                  <a:srgbClr val="FFFFFF"/>
                </a:solidFill>
                <a:ea typeface="ＭＳ Ｐゴシック" pitchFamily="-65" charset="-128"/>
              </a:endParaRPr>
            </a:p>
          </p:txBody>
        </p:sp>
        <p:sp>
          <p:nvSpPr>
            <p:cNvPr id="40" name="Freeform 39"/>
            <p:cNvSpPr/>
            <p:nvPr/>
          </p:nvSpPr>
          <p:spPr>
            <a:xfrm rot="5400000">
              <a:off x="-1738379" y="1707886"/>
              <a:ext cx="413134" cy="1634489"/>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tx1">
                    <a:lumMod val="75000"/>
                    <a:lumOff val="25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pic>
          <p:nvPicPr>
            <p:cNvPr id="21" name="Picture 2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4360" y="3267301"/>
              <a:ext cx="640080" cy="640080"/>
            </a:xfrm>
            <a:prstGeom prst="rect">
              <a:avLst/>
            </a:prstGeom>
          </p:spPr>
        </p:pic>
      </p:grpSp>
      <p:grpSp>
        <p:nvGrpSpPr>
          <p:cNvPr id="12" name="Group 11"/>
          <p:cNvGrpSpPr/>
          <p:nvPr/>
        </p:nvGrpSpPr>
        <p:grpSpPr>
          <a:xfrm>
            <a:off x="6241072" y="1436545"/>
            <a:ext cx="2183721" cy="1797478"/>
            <a:chOff x="8227708" y="493776"/>
            <a:chExt cx="2183721" cy="1797478"/>
          </a:xfrm>
        </p:grpSpPr>
        <p:sp>
          <p:nvSpPr>
            <p:cNvPr id="45" name="Rounded Rectangle 44"/>
            <p:cNvSpPr/>
            <p:nvPr/>
          </p:nvSpPr>
          <p:spPr>
            <a:xfrm>
              <a:off x="8227708" y="493776"/>
              <a:ext cx="2018925" cy="951052"/>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ru-RU" sz="1200" dirty="0" smtClean="0">
                  <a:solidFill>
                    <a:srgbClr val="FFFFFF"/>
                  </a:solidFill>
                  <a:ea typeface="ＭＳ Ｐゴシック" pitchFamily="-65" charset="-128"/>
                </a:rPr>
                <a:t>Изменения  приводят к рискам безопасности и несоответствия</a:t>
              </a:r>
              <a:endParaRPr lang="en-US" sz="1200" dirty="0">
                <a:solidFill>
                  <a:srgbClr val="FFFFFF"/>
                </a:solidFill>
                <a:ea typeface="ＭＳ Ｐゴシック" pitchFamily="-65" charset="-128"/>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1348" y="1067148"/>
              <a:ext cx="640081" cy="640080"/>
            </a:xfrm>
            <a:prstGeom prst="rect">
              <a:avLst/>
            </a:prstGeom>
          </p:spPr>
        </p:pic>
        <p:sp>
          <p:nvSpPr>
            <p:cNvPr id="47" name="Freeform 46"/>
            <p:cNvSpPr/>
            <p:nvPr/>
          </p:nvSpPr>
          <p:spPr>
            <a:xfrm rot="5400000" flipH="1" flipV="1">
              <a:off x="9092230" y="1094977"/>
              <a:ext cx="881727" cy="1510827"/>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tx1">
                    <a:lumMod val="75000"/>
                    <a:lumOff val="25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grpSp>
        <p:nvGrpSpPr>
          <p:cNvPr id="8" name="Group 7"/>
          <p:cNvGrpSpPr/>
          <p:nvPr/>
        </p:nvGrpSpPr>
        <p:grpSpPr>
          <a:xfrm>
            <a:off x="992768" y="2977722"/>
            <a:ext cx="2339911" cy="1797478"/>
            <a:chOff x="992768" y="2977722"/>
            <a:chExt cx="2339911" cy="1797478"/>
          </a:xfrm>
        </p:grpSpPr>
        <p:grpSp>
          <p:nvGrpSpPr>
            <p:cNvPr id="7" name="Group 6"/>
            <p:cNvGrpSpPr/>
            <p:nvPr/>
          </p:nvGrpSpPr>
          <p:grpSpPr>
            <a:xfrm>
              <a:off x="992768" y="2977722"/>
              <a:ext cx="2339911" cy="1797478"/>
              <a:chOff x="992768" y="2977722"/>
              <a:chExt cx="2339911" cy="1797478"/>
            </a:xfrm>
          </p:grpSpPr>
          <p:sp>
            <p:nvSpPr>
              <p:cNvPr id="52" name="Rounded Rectangle 51"/>
              <p:cNvSpPr/>
              <p:nvPr/>
            </p:nvSpPr>
            <p:spPr>
              <a:xfrm>
                <a:off x="992768" y="2977722"/>
                <a:ext cx="2298038" cy="951052"/>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ru-RU" sz="1200" dirty="0" smtClean="0">
                    <a:solidFill>
                      <a:srgbClr val="FFFFFF"/>
                    </a:solidFill>
                    <a:ea typeface="ＭＳ Ｐゴシック" pitchFamily="-65" charset="-128"/>
                  </a:rPr>
                  <a:t>МЭ разрешает рискованные и не соответствующие политикам сервисы</a:t>
                </a:r>
                <a:endParaRPr lang="en-US" sz="1200" dirty="0">
                  <a:solidFill>
                    <a:srgbClr val="FFFFFF"/>
                  </a:solidFill>
                  <a:ea typeface="ＭＳ Ｐゴシック" pitchFamily="-65" charset="-128"/>
                </a:endParaRPr>
              </a:p>
            </p:txBody>
          </p:sp>
          <p:sp>
            <p:nvSpPr>
              <p:cNvPr id="54" name="Freeform 53"/>
              <p:cNvSpPr/>
              <p:nvPr/>
            </p:nvSpPr>
            <p:spPr>
              <a:xfrm rot="5400000" flipH="1" flipV="1">
                <a:off x="2136402" y="3578923"/>
                <a:ext cx="881727" cy="1510827"/>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tx1">
                      <a:lumMod val="75000"/>
                      <a:lumOff val="25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pic>
          <p:nvPicPr>
            <p:cNvPr id="23" name="Picture 22" descr="fa_small.png"/>
            <p:cNvPicPr preferRelativeResize="0">
              <a:picLocks/>
            </p:cNvPicPr>
            <p:nvPr/>
          </p:nvPicPr>
          <p:blipFill>
            <a:blip r:embed="rId9" cstate="print"/>
            <a:stretch>
              <a:fillRect/>
            </a:stretch>
          </p:blipFill>
          <p:spPr>
            <a:xfrm>
              <a:off x="2688794" y="3453248"/>
              <a:ext cx="640080" cy="640080"/>
            </a:xfrm>
            <a:prstGeom prst="rect">
              <a:avLst/>
            </a:prstGeom>
          </p:spPr>
        </p:pic>
      </p:grpSp>
      <p:grpSp>
        <p:nvGrpSpPr>
          <p:cNvPr id="6" name="Group 5"/>
          <p:cNvGrpSpPr/>
          <p:nvPr/>
        </p:nvGrpSpPr>
        <p:grpSpPr>
          <a:xfrm>
            <a:off x="152401" y="4296737"/>
            <a:ext cx="2874455" cy="1668672"/>
            <a:chOff x="152401" y="4296737"/>
            <a:chExt cx="2874455" cy="1668672"/>
          </a:xfrm>
        </p:grpSpPr>
        <p:sp>
          <p:nvSpPr>
            <p:cNvPr id="44" name="Freeform 43"/>
            <p:cNvSpPr/>
            <p:nvPr/>
          </p:nvSpPr>
          <p:spPr>
            <a:xfrm rot="1700888" flipH="1" flipV="1">
              <a:off x="2145129" y="4296737"/>
              <a:ext cx="881727" cy="1510827"/>
            </a:xfrm>
            <a:custGeom>
              <a:avLst/>
              <a:gdLst>
                <a:gd name="connsiteX0" fmla="*/ 376518 w 582706"/>
                <a:gd name="connsiteY0" fmla="*/ 8964 h 950258"/>
                <a:gd name="connsiteX1" fmla="*/ 0 w 582706"/>
                <a:gd name="connsiteY1" fmla="*/ 950258 h 950258"/>
                <a:gd name="connsiteX2" fmla="*/ 582706 w 582706"/>
                <a:gd name="connsiteY2" fmla="*/ 0 h 950258"/>
                <a:gd name="connsiteX3" fmla="*/ 376518 w 582706"/>
                <a:gd name="connsiteY3" fmla="*/ 8964 h 950258"/>
                <a:gd name="connsiteX0" fmla="*/ 568543 w 582706"/>
                <a:gd name="connsiteY0" fmla="*/ 0 h 1270865"/>
                <a:gd name="connsiteX1" fmla="*/ 0 w 582706"/>
                <a:gd name="connsiteY1" fmla="*/ 1270865 h 1270865"/>
                <a:gd name="connsiteX2" fmla="*/ 582706 w 582706"/>
                <a:gd name="connsiteY2" fmla="*/ 320607 h 1270865"/>
                <a:gd name="connsiteX3" fmla="*/ 568543 w 582706"/>
                <a:gd name="connsiteY3" fmla="*/ 0 h 1270865"/>
              </a:gdLst>
              <a:ahLst/>
              <a:cxnLst>
                <a:cxn ang="0">
                  <a:pos x="connsiteX0" y="connsiteY0"/>
                </a:cxn>
                <a:cxn ang="0">
                  <a:pos x="connsiteX1" y="connsiteY1"/>
                </a:cxn>
                <a:cxn ang="0">
                  <a:pos x="connsiteX2" y="connsiteY2"/>
                </a:cxn>
                <a:cxn ang="0">
                  <a:pos x="connsiteX3" y="connsiteY3"/>
                </a:cxn>
              </a:cxnLst>
              <a:rect l="l" t="t" r="r" b="b"/>
              <a:pathLst>
                <a:path w="582706" h="1270865">
                  <a:moveTo>
                    <a:pt x="568543" y="0"/>
                  </a:moveTo>
                  <a:lnTo>
                    <a:pt x="0" y="1270865"/>
                  </a:lnTo>
                  <a:lnTo>
                    <a:pt x="582706" y="320607"/>
                  </a:lnTo>
                  <a:lnTo>
                    <a:pt x="568543" y="0"/>
                  </a:lnTo>
                  <a:close/>
                </a:path>
              </a:pathLst>
            </a:custGeom>
            <a:gradFill flip="none" rotWithShape="1">
              <a:gsLst>
                <a:gs pos="0">
                  <a:schemeClr val="tx1">
                    <a:lumMod val="75000"/>
                    <a:lumOff val="25000"/>
                  </a:schemeClr>
                </a:gs>
                <a:gs pos="100000">
                  <a:schemeClr val="bg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3363" indent="-233363" algn="ctr">
                <a:lnSpc>
                  <a:spcPct val="95000"/>
                </a:lnSpc>
                <a:spcBef>
                  <a:spcPts val="600"/>
                </a:spcBef>
                <a:buFont typeface="Arial" pitchFamily="34" charset="0"/>
                <a:buChar char="•"/>
              </a:pPr>
              <a:endParaRPr lang="en-US" dirty="0"/>
            </a:p>
          </p:txBody>
        </p:sp>
        <p:grpSp>
          <p:nvGrpSpPr>
            <p:cNvPr id="5" name="Group 4"/>
            <p:cNvGrpSpPr/>
            <p:nvPr/>
          </p:nvGrpSpPr>
          <p:grpSpPr>
            <a:xfrm>
              <a:off x="152401" y="4876799"/>
              <a:ext cx="2176890" cy="1088610"/>
              <a:chOff x="152401" y="4876799"/>
              <a:chExt cx="2176890" cy="1088610"/>
            </a:xfrm>
          </p:grpSpPr>
          <p:sp>
            <p:nvSpPr>
              <p:cNvPr id="46" name="Rounded Rectangle 45"/>
              <p:cNvSpPr/>
              <p:nvPr/>
            </p:nvSpPr>
            <p:spPr>
              <a:xfrm>
                <a:off x="152401" y="4876799"/>
                <a:ext cx="1989386" cy="927604"/>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dirty="0" smtClean="0">
                    <a:solidFill>
                      <a:srgbClr val="FFFFFF"/>
                    </a:solidFill>
                    <a:ea typeface="ＭＳ Ｐゴシック" pitchFamily="-65" charset="-128"/>
                  </a:rPr>
                  <a:t>IPS </a:t>
                </a:r>
                <a:r>
                  <a:rPr lang="ru-RU" sz="1200" dirty="0" smtClean="0">
                    <a:solidFill>
                      <a:srgbClr val="FFFFFF"/>
                    </a:solidFill>
                    <a:ea typeface="ＭＳ Ｐゴシック" pitchFamily="-65" charset="-128"/>
                  </a:rPr>
                  <a:t>не содержит критических сигнатур</a:t>
                </a:r>
                <a:endParaRPr lang="en-US" sz="1200" dirty="0">
                  <a:solidFill>
                    <a:srgbClr val="FFFFFF"/>
                  </a:solidFill>
                  <a:ea typeface="ＭＳ Ｐゴシック" pitchFamily="-65" charset="-128"/>
                </a:endParaRPr>
              </a:p>
            </p:txBody>
          </p:sp>
          <p:pic>
            <p:nvPicPr>
              <p:cNvPr id="48" name="Picture 47" descr="fa_small.png"/>
              <p:cNvPicPr preferRelativeResize="0">
                <a:picLocks/>
              </p:cNvPicPr>
              <p:nvPr/>
            </p:nvPicPr>
            <p:blipFill>
              <a:blip r:embed="rId9" cstate="print"/>
              <a:stretch>
                <a:fillRect/>
              </a:stretch>
            </p:blipFill>
            <p:spPr>
              <a:xfrm>
                <a:off x="1752600" y="5410200"/>
                <a:ext cx="576691" cy="555209"/>
              </a:xfrm>
              <a:prstGeom prst="rect">
                <a:avLst/>
              </a:prstGeom>
            </p:spPr>
          </p:pic>
        </p:grpSp>
      </p:grpSp>
      <p:sp>
        <p:nvSpPr>
          <p:cNvPr id="42" name="TextBox 41"/>
          <p:cNvSpPr txBox="1"/>
          <p:nvPr/>
        </p:nvSpPr>
        <p:spPr>
          <a:xfrm>
            <a:off x="4355589" y="6348664"/>
            <a:ext cx="633507" cy="369332"/>
          </a:xfrm>
          <a:prstGeom prst="rect">
            <a:avLst/>
          </a:prstGeom>
          <a:solidFill>
            <a:schemeClr val="bg1"/>
          </a:solidFill>
        </p:spPr>
        <p:txBody>
          <a:bodyPr wrap="none" rtlCol="0">
            <a:spAutoFit/>
          </a:bodyPr>
          <a:lstStyle/>
          <a:p>
            <a:r>
              <a:rPr lang="ru-RU" dirty="0" smtClean="0">
                <a:solidFill>
                  <a:schemeClr val="bg1">
                    <a:lumMod val="65000"/>
                  </a:schemeClr>
                </a:solidFill>
              </a:rPr>
              <a:t>7</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25268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animEffect transition="in" filter="fade">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03010" y="3138461"/>
            <a:ext cx="2651380" cy="3109939"/>
            <a:chOff x="3303010" y="3138461"/>
            <a:chExt cx="2651380" cy="3109939"/>
          </a:xfrm>
        </p:grpSpPr>
        <p:sp>
          <p:nvSpPr>
            <p:cNvPr id="33" name="Rectangle 32"/>
            <p:cNvSpPr/>
            <p:nvPr/>
          </p:nvSpPr>
          <p:spPr>
            <a:xfrm>
              <a:off x="3303010" y="3505200"/>
              <a:ext cx="2642616" cy="2743200"/>
            </a:xfrm>
            <a:prstGeom prst="rect">
              <a:avLst/>
            </a:prstGeom>
            <a:gradFill flip="none" rotWithShape="1">
              <a:gsLst>
                <a:gs pos="0">
                  <a:schemeClr val="bg2">
                    <a:lumMod val="40000"/>
                    <a:lumOff val="60000"/>
                  </a:schemeClr>
                </a:gs>
                <a:gs pos="100000">
                  <a:srgbClr val="E5E7E7">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p:cNvSpPr/>
            <p:nvPr/>
          </p:nvSpPr>
          <p:spPr>
            <a:xfrm>
              <a:off x="3303010" y="3138461"/>
              <a:ext cx="2651380" cy="44597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en-US" sz="2000" dirty="0"/>
                <a:t>Network Assurance</a:t>
              </a:r>
            </a:p>
          </p:txBody>
        </p:sp>
      </p:grpSp>
      <p:pic>
        <p:nvPicPr>
          <p:cNvPr id="22" name="Picture 21" descr="Firewall_Product.jpg"/>
          <p:cNvPicPr>
            <a:picLocks noChangeAspect="1"/>
          </p:cNvPicPr>
          <p:nvPr/>
        </p:nvPicPr>
        <p:blipFill rotWithShape="1">
          <a:blip r:embed="rId3" cstate="print">
            <a:extLst>
              <a:ext uri="{28A0092B-C50C-407E-A947-70E740481C1C}">
                <a14:useLocalDpi xmlns:a14="http://schemas.microsoft.com/office/drawing/2010/main" val="0"/>
              </a:ext>
            </a:extLst>
          </a:blip>
          <a:srcRect b="21375"/>
          <a:stretch/>
        </p:blipFill>
        <p:spPr bwMode="auto">
          <a:xfrm>
            <a:off x="568325" y="1525588"/>
            <a:ext cx="2800350" cy="15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NetworkAssurance_Product.jpg"/>
          <p:cNvPicPr>
            <a:picLocks noChangeAspect="1"/>
          </p:cNvPicPr>
          <p:nvPr/>
        </p:nvPicPr>
        <p:blipFill rotWithShape="1">
          <a:blip r:embed="rId4" cstate="print">
            <a:extLst>
              <a:ext uri="{28A0092B-C50C-407E-A947-70E740481C1C}">
                <a14:useLocalDpi xmlns:a14="http://schemas.microsoft.com/office/drawing/2010/main" val="0"/>
              </a:ext>
            </a:extLst>
          </a:blip>
          <a:srcRect t="3922" b="23075"/>
          <a:stretch/>
        </p:blipFill>
        <p:spPr bwMode="auto">
          <a:xfrm>
            <a:off x="3176588" y="1404940"/>
            <a:ext cx="2911475" cy="16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2" descr="RiskControlProduct.jpg"/>
          <p:cNvPicPr>
            <a:picLocks noChangeAspect="1"/>
          </p:cNvPicPr>
          <p:nvPr/>
        </p:nvPicPr>
        <p:blipFill rotWithShape="1">
          <a:blip r:embed="rId5" cstate="print">
            <a:extLst>
              <a:ext uri="{28A0092B-C50C-407E-A947-70E740481C1C}">
                <a14:useLocalDpi xmlns:a14="http://schemas.microsoft.com/office/drawing/2010/main" val="0"/>
              </a:ext>
            </a:extLst>
          </a:blip>
          <a:srcRect b="17314"/>
          <a:stretch/>
        </p:blipFill>
        <p:spPr bwMode="auto">
          <a:xfrm>
            <a:off x="5940425" y="1404939"/>
            <a:ext cx="2816225" cy="168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457200" y="352800"/>
            <a:ext cx="8229600" cy="637200"/>
          </a:xfrm>
        </p:spPr>
        <p:txBody>
          <a:bodyPr/>
          <a:lstStyle/>
          <a:p>
            <a:r>
              <a:rPr lang="en-US" dirty="0" smtClean="0"/>
              <a:t>SKYBOX – </a:t>
            </a:r>
            <a:r>
              <a:rPr lang="ru-RU" dirty="0" smtClean="0"/>
              <a:t>СОСТАВ РЕШЕНИЯ</a:t>
            </a:r>
            <a:endParaRPr lang="en-US" dirty="0"/>
          </a:p>
        </p:txBody>
      </p:sp>
      <p:sp>
        <p:nvSpPr>
          <p:cNvPr id="31" name="Rectangle 30"/>
          <p:cNvSpPr/>
          <p:nvPr/>
        </p:nvSpPr>
        <p:spPr>
          <a:xfrm>
            <a:off x="637641" y="3505200"/>
            <a:ext cx="2541673" cy="2743200"/>
          </a:xfrm>
          <a:prstGeom prst="rect">
            <a:avLst/>
          </a:prstGeom>
          <a:gradFill flip="none" rotWithShape="1">
            <a:gsLst>
              <a:gs pos="0">
                <a:schemeClr val="bg2">
                  <a:lumMod val="40000"/>
                  <a:lumOff val="60000"/>
                </a:schemeClr>
              </a:gs>
              <a:gs pos="100000">
                <a:srgbClr val="E5E7E7">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a:spLocks noChangeArrowheads="1"/>
          </p:cNvSpPr>
          <p:nvPr/>
        </p:nvSpPr>
        <p:spPr bwMode="auto">
          <a:xfrm>
            <a:off x="570706" y="3663264"/>
            <a:ext cx="2682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p>
            <a:pPr algn="ctr">
              <a:tabLst>
                <a:tab pos="1085850" algn="l"/>
              </a:tabLst>
            </a:pPr>
            <a:r>
              <a:rPr lang="ru-RU" dirty="0" smtClean="0">
                <a:solidFill>
                  <a:schemeClr val="tx1">
                    <a:lumMod val="75000"/>
                    <a:lumOff val="25000"/>
                  </a:schemeClr>
                </a:solidFill>
                <a:latin typeface="+mj-lt"/>
                <a:ea typeface="Calibri" pitchFamily="34" charset="0"/>
                <a:cs typeface="Calibri" pitchFamily="34" charset="0"/>
              </a:rPr>
              <a:t>Анализ конфигураций и аудит МЭ</a:t>
            </a:r>
            <a:endParaRPr lang="en-US" dirty="0">
              <a:solidFill>
                <a:schemeClr val="tx1">
                  <a:lumMod val="75000"/>
                  <a:lumOff val="25000"/>
                </a:schemeClr>
              </a:solidFill>
              <a:latin typeface="+mj-lt"/>
              <a:ea typeface="Calibri" pitchFamily="34" charset="0"/>
              <a:cs typeface="Calibri" pitchFamily="34" charset="0"/>
            </a:endParaRPr>
          </a:p>
        </p:txBody>
      </p:sp>
      <p:sp>
        <p:nvSpPr>
          <p:cNvPr id="17" name="Rectangle 6"/>
          <p:cNvSpPr>
            <a:spLocks noChangeArrowheads="1"/>
          </p:cNvSpPr>
          <p:nvPr/>
        </p:nvSpPr>
        <p:spPr bwMode="auto">
          <a:xfrm>
            <a:off x="3328086" y="3663264"/>
            <a:ext cx="259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p>
            <a:pPr algn="ctr" eaLnBrk="0" hangingPunct="0"/>
            <a:r>
              <a:rPr lang="ru-RU" dirty="0" smtClean="0">
                <a:solidFill>
                  <a:schemeClr val="tx1">
                    <a:lumMod val="75000"/>
                    <a:lumOff val="25000"/>
                  </a:schemeClr>
                </a:solidFill>
                <a:latin typeface="+mj-lt"/>
                <a:ea typeface="Calibri" pitchFamily="34" charset="0"/>
                <a:cs typeface="Calibri" pitchFamily="34" charset="0"/>
              </a:rPr>
              <a:t>Контроль соответствия сетевой инфраструктуры</a:t>
            </a:r>
            <a:r>
              <a:rPr lang="en-US" dirty="0" smtClean="0">
                <a:solidFill>
                  <a:schemeClr val="tx1">
                    <a:lumMod val="75000"/>
                    <a:lumOff val="25000"/>
                  </a:schemeClr>
                </a:solidFill>
                <a:latin typeface="+mj-lt"/>
                <a:ea typeface="Calibri" pitchFamily="34" charset="0"/>
                <a:cs typeface="Calibri" pitchFamily="34" charset="0"/>
              </a:rPr>
              <a:t>, </a:t>
            </a:r>
            <a:r>
              <a:rPr lang="ru-RU" dirty="0" smtClean="0">
                <a:solidFill>
                  <a:schemeClr val="tx1">
                    <a:lumMod val="75000"/>
                    <a:lumOff val="25000"/>
                  </a:schemeClr>
                </a:solidFill>
                <a:latin typeface="+mj-lt"/>
                <a:ea typeface="Calibri" pitchFamily="34" charset="0"/>
                <a:cs typeface="Calibri" pitchFamily="34" charset="0"/>
              </a:rPr>
              <a:t>визуализация</a:t>
            </a:r>
            <a:r>
              <a:rPr lang="en-US" dirty="0" smtClean="0">
                <a:solidFill>
                  <a:schemeClr val="tx1">
                    <a:lumMod val="75000"/>
                    <a:lumOff val="25000"/>
                  </a:schemeClr>
                </a:solidFill>
                <a:latin typeface="+mj-lt"/>
                <a:ea typeface="Calibri" pitchFamily="34" charset="0"/>
                <a:cs typeface="Calibri" pitchFamily="34" charset="0"/>
              </a:rPr>
              <a:t>, </a:t>
            </a:r>
            <a:r>
              <a:rPr lang="ru-RU" dirty="0" smtClean="0">
                <a:solidFill>
                  <a:schemeClr val="tx1">
                    <a:lumMod val="75000"/>
                    <a:lumOff val="25000"/>
                  </a:schemeClr>
                </a:solidFill>
                <a:latin typeface="+mj-lt"/>
                <a:ea typeface="Calibri" pitchFamily="34" charset="0"/>
                <a:cs typeface="Calibri" pitchFamily="34" charset="0"/>
              </a:rPr>
              <a:t>         анализ маршрутов</a:t>
            </a:r>
            <a:endParaRPr lang="en-US" dirty="0">
              <a:solidFill>
                <a:schemeClr val="tx1">
                  <a:lumMod val="75000"/>
                  <a:lumOff val="25000"/>
                </a:schemeClr>
              </a:solidFill>
              <a:latin typeface="+mj-lt"/>
              <a:cs typeface="Calibri" pitchFamily="34" charset="0"/>
            </a:endParaRPr>
          </a:p>
        </p:txBody>
      </p:sp>
      <p:sp>
        <p:nvSpPr>
          <p:cNvPr id="20" name="Rectangle 5"/>
          <p:cNvSpPr>
            <a:spLocks noChangeArrowheads="1"/>
          </p:cNvSpPr>
          <p:nvPr/>
        </p:nvSpPr>
        <p:spPr bwMode="auto">
          <a:xfrm>
            <a:off x="570706" y="5206314"/>
            <a:ext cx="268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p>
            <a:pPr algn="ctr">
              <a:tabLst>
                <a:tab pos="1085850" algn="l"/>
              </a:tabLst>
            </a:pPr>
            <a:r>
              <a:rPr lang="ru-RU" dirty="0" smtClean="0">
                <a:solidFill>
                  <a:schemeClr val="tx1">
                    <a:lumMod val="75000"/>
                    <a:lumOff val="25000"/>
                  </a:schemeClr>
                </a:solidFill>
                <a:latin typeface="+mj-lt"/>
                <a:ea typeface="Calibri" pitchFamily="34" charset="0"/>
                <a:cs typeface="Calibri" pitchFamily="34" charset="0"/>
              </a:rPr>
              <a:t>Полный рабочий процесс внесения изменений</a:t>
            </a:r>
            <a:endParaRPr lang="en-US" dirty="0">
              <a:solidFill>
                <a:schemeClr val="tx1">
                  <a:lumMod val="75000"/>
                  <a:lumOff val="25000"/>
                </a:schemeClr>
              </a:solidFill>
              <a:latin typeface="+mj-lt"/>
              <a:ea typeface="Calibri" pitchFamily="34" charset="0"/>
              <a:cs typeface="Calibri" pitchFamily="34" charset="0"/>
            </a:endParaRPr>
          </a:p>
        </p:txBody>
      </p:sp>
      <p:sp>
        <p:nvSpPr>
          <p:cNvPr id="21" name="Rectangle 7"/>
          <p:cNvSpPr>
            <a:spLocks noChangeArrowheads="1"/>
          </p:cNvSpPr>
          <p:nvPr/>
        </p:nvSpPr>
        <p:spPr bwMode="auto">
          <a:xfrm>
            <a:off x="6052248" y="5206314"/>
            <a:ext cx="2655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p>
            <a:pPr algn="ctr" eaLnBrk="0" hangingPunct="0"/>
            <a:r>
              <a:rPr lang="ru-RU" dirty="0" smtClean="0">
                <a:solidFill>
                  <a:schemeClr val="tx1">
                    <a:lumMod val="75000"/>
                    <a:lumOff val="25000"/>
                  </a:schemeClr>
                </a:solidFill>
                <a:latin typeface="+mj-lt"/>
                <a:cs typeface="Calibri" pitchFamily="34" charset="0"/>
              </a:rPr>
              <a:t>Рабочий процесс обработки новых уязвимостей</a:t>
            </a:r>
            <a:endParaRPr lang="en-US" dirty="0">
              <a:solidFill>
                <a:schemeClr val="tx1">
                  <a:lumMod val="75000"/>
                  <a:lumOff val="25000"/>
                </a:schemeClr>
              </a:solidFill>
              <a:latin typeface="+mj-lt"/>
              <a:cs typeface="Calibri" pitchFamily="34" charset="0"/>
            </a:endParaRPr>
          </a:p>
        </p:txBody>
      </p:sp>
      <p:sp>
        <p:nvSpPr>
          <p:cNvPr id="19" name="Round Same Side Corner Rectangle 18"/>
          <p:cNvSpPr/>
          <p:nvPr/>
        </p:nvSpPr>
        <p:spPr>
          <a:xfrm>
            <a:off x="637641" y="3141181"/>
            <a:ext cx="2542038" cy="44597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en-US" sz="2000" dirty="0"/>
              <a:t>Firewall Assurance</a:t>
            </a:r>
          </a:p>
        </p:txBody>
      </p:sp>
      <p:sp>
        <p:nvSpPr>
          <p:cNvPr id="23" name="Round Same Side Corner Rectangle 22"/>
          <p:cNvSpPr/>
          <p:nvPr/>
        </p:nvSpPr>
        <p:spPr>
          <a:xfrm>
            <a:off x="637641" y="4724586"/>
            <a:ext cx="2542038" cy="44597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en-US" dirty="0"/>
              <a:t>Change Manager</a:t>
            </a:r>
          </a:p>
        </p:txBody>
      </p:sp>
      <p:grpSp>
        <p:nvGrpSpPr>
          <p:cNvPr id="3" name="Group 2"/>
          <p:cNvGrpSpPr/>
          <p:nvPr/>
        </p:nvGrpSpPr>
        <p:grpSpPr>
          <a:xfrm>
            <a:off x="6053440" y="3126046"/>
            <a:ext cx="2664377" cy="3109939"/>
            <a:chOff x="6043746" y="3126046"/>
            <a:chExt cx="2664377" cy="3109939"/>
          </a:xfrm>
        </p:grpSpPr>
        <p:sp>
          <p:nvSpPr>
            <p:cNvPr id="27" name="Rectangle 26"/>
            <p:cNvSpPr/>
            <p:nvPr/>
          </p:nvSpPr>
          <p:spPr>
            <a:xfrm>
              <a:off x="6045506" y="3492785"/>
              <a:ext cx="2642616" cy="2743200"/>
            </a:xfrm>
            <a:prstGeom prst="rect">
              <a:avLst/>
            </a:prstGeom>
            <a:gradFill flip="none" rotWithShape="1">
              <a:gsLst>
                <a:gs pos="0">
                  <a:schemeClr val="bg2">
                    <a:lumMod val="40000"/>
                    <a:lumOff val="60000"/>
                  </a:schemeClr>
                </a:gs>
                <a:gs pos="100000">
                  <a:srgbClr val="E5E7E7">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Same Side Corner Rectangle 28"/>
            <p:cNvSpPr/>
            <p:nvPr/>
          </p:nvSpPr>
          <p:spPr>
            <a:xfrm>
              <a:off x="6043746" y="3126046"/>
              <a:ext cx="2651380" cy="44597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en-US" sz="2000" dirty="0"/>
                <a:t>Risk Control</a:t>
              </a:r>
            </a:p>
          </p:txBody>
        </p:sp>
        <p:sp>
          <p:nvSpPr>
            <p:cNvPr id="18" name="Rectangle 7"/>
            <p:cNvSpPr>
              <a:spLocks noChangeArrowheads="1"/>
            </p:cNvSpPr>
            <p:nvPr/>
          </p:nvSpPr>
          <p:spPr bwMode="auto">
            <a:xfrm>
              <a:off x="6052248" y="3663264"/>
              <a:ext cx="2655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p>
              <a:pPr algn="ctr" eaLnBrk="0" hangingPunct="0"/>
              <a:r>
                <a:rPr lang="ru-RU" dirty="0" smtClean="0">
                  <a:solidFill>
                    <a:schemeClr val="tx1">
                      <a:lumMod val="75000"/>
                      <a:lumOff val="25000"/>
                    </a:schemeClr>
                  </a:solidFill>
                  <a:latin typeface="+mj-lt"/>
                  <a:ea typeface="Calibri" pitchFamily="34" charset="0"/>
                  <a:cs typeface="Calibri" pitchFamily="34" charset="0"/>
                </a:rPr>
                <a:t>Оценка уязвимостей</a:t>
              </a:r>
              <a:r>
                <a:rPr lang="en-US" dirty="0" smtClean="0">
                  <a:solidFill>
                    <a:schemeClr val="tx1">
                      <a:lumMod val="75000"/>
                      <a:lumOff val="25000"/>
                    </a:schemeClr>
                  </a:solidFill>
                  <a:latin typeface="+mj-lt"/>
                  <a:ea typeface="Calibri" pitchFamily="34" charset="0"/>
                  <a:cs typeface="Calibri" pitchFamily="34" charset="0"/>
                </a:rPr>
                <a:t>, </a:t>
              </a:r>
              <a:r>
                <a:rPr lang="ru-RU" dirty="0" smtClean="0">
                  <a:solidFill>
                    <a:schemeClr val="tx1">
                      <a:lumMod val="75000"/>
                      <a:lumOff val="25000"/>
                    </a:schemeClr>
                  </a:solidFill>
                  <a:latin typeface="+mj-lt"/>
                  <a:ea typeface="Calibri" pitchFamily="34" charset="0"/>
                  <a:cs typeface="Calibri" pitchFamily="34" charset="0"/>
                </a:rPr>
                <a:t>приоритезация</a:t>
              </a:r>
              <a:r>
                <a:rPr lang="en-US" dirty="0" smtClean="0">
                  <a:solidFill>
                    <a:schemeClr val="tx1">
                      <a:lumMod val="75000"/>
                      <a:lumOff val="25000"/>
                    </a:schemeClr>
                  </a:solidFill>
                  <a:latin typeface="+mj-lt"/>
                  <a:ea typeface="Calibri" pitchFamily="34" charset="0"/>
                  <a:cs typeface="Calibri" pitchFamily="34" charset="0"/>
                </a:rPr>
                <a:t>, </a:t>
              </a:r>
              <a:r>
                <a:rPr lang="ru-RU" dirty="0" smtClean="0">
                  <a:solidFill>
                    <a:schemeClr val="tx1">
                      <a:lumMod val="75000"/>
                      <a:lumOff val="25000"/>
                    </a:schemeClr>
                  </a:solidFill>
                  <a:latin typeface="+mj-lt"/>
                  <a:ea typeface="Calibri" pitchFamily="34" charset="0"/>
                  <a:cs typeface="Calibri" pitchFamily="34" charset="0"/>
                </a:rPr>
                <a:t>моделирование атак</a:t>
              </a:r>
              <a:endParaRPr lang="en-US" dirty="0">
                <a:solidFill>
                  <a:schemeClr val="tx1">
                    <a:lumMod val="75000"/>
                    <a:lumOff val="25000"/>
                  </a:schemeClr>
                </a:solidFill>
                <a:latin typeface="+mj-lt"/>
                <a:cs typeface="Calibri" pitchFamily="34" charset="0"/>
              </a:endParaRPr>
            </a:p>
          </p:txBody>
        </p:sp>
        <p:sp>
          <p:nvSpPr>
            <p:cNvPr id="30" name="Round Same Side Corner Rectangle 29"/>
            <p:cNvSpPr/>
            <p:nvPr/>
          </p:nvSpPr>
          <p:spPr>
            <a:xfrm>
              <a:off x="6050733" y="4724586"/>
              <a:ext cx="2651380" cy="445970"/>
            </a:xfrm>
            <a:prstGeom prst="round2Same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lIns="9144" rIns="9144" rtlCol="0" anchor="ctr"/>
            <a:lstStyle/>
            <a:p>
              <a:pPr algn="ctr">
                <a:lnSpc>
                  <a:spcPct val="95000"/>
                </a:lnSpc>
                <a:spcBef>
                  <a:spcPts val="600"/>
                </a:spcBef>
              </a:pPr>
              <a:r>
                <a:rPr lang="en-US" sz="2000" dirty="0"/>
                <a:t>Threat Manager</a:t>
              </a:r>
            </a:p>
          </p:txBody>
        </p:sp>
      </p:grpSp>
      <p:sp>
        <p:nvSpPr>
          <p:cNvPr id="26" name="TextBox 25"/>
          <p:cNvSpPr txBox="1"/>
          <p:nvPr/>
        </p:nvSpPr>
        <p:spPr>
          <a:xfrm>
            <a:off x="4355589" y="6348664"/>
            <a:ext cx="633507" cy="369332"/>
          </a:xfrm>
          <a:prstGeom prst="rect">
            <a:avLst/>
          </a:prstGeom>
          <a:solidFill>
            <a:schemeClr val="bg1"/>
          </a:solidFill>
        </p:spPr>
        <p:txBody>
          <a:bodyPr wrap="none" rtlCol="0">
            <a:spAutoFit/>
          </a:bodyPr>
          <a:lstStyle/>
          <a:p>
            <a:r>
              <a:rPr lang="ru-RU" dirty="0" smtClean="0">
                <a:solidFill>
                  <a:schemeClr val="bg1">
                    <a:lumMod val="65000"/>
                  </a:schemeClr>
                </a:solidFill>
              </a:rPr>
              <a:t>8</a:t>
            </a:r>
            <a:r>
              <a:rPr lang="en-US" dirty="0" smtClean="0">
                <a:solidFill>
                  <a:schemeClr val="bg1">
                    <a:lumMod val="65000"/>
                  </a:schemeClr>
                </a:solidFill>
              </a:rPr>
              <a:t>/13</a:t>
            </a:r>
            <a:endParaRPr lang="ru-RU" dirty="0">
              <a:solidFill>
                <a:schemeClr val="bg1">
                  <a:lumMod val="65000"/>
                </a:schemeClr>
              </a:solidFill>
            </a:endParaRPr>
          </a:p>
        </p:txBody>
      </p:sp>
    </p:spTree>
    <p:extLst>
      <p:ext uri="{BB962C8B-B14F-4D97-AF65-F5344CB8AC3E}">
        <p14:creationId xmlns:p14="http://schemas.microsoft.com/office/powerpoint/2010/main" val="7309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kybox corporate color palette">
      <a:dk1>
        <a:sysClr val="windowText" lastClr="000000"/>
      </a:dk1>
      <a:lt1>
        <a:sysClr val="window" lastClr="FFFFFF"/>
      </a:lt1>
      <a:dk2>
        <a:srgbClr val="002C77"/>
      </a:dk2>
      <a:lt2>
        <a:srgbClr val="9D9FA2"/>
      </a:lt2>
      <a:accent1>
        <a:srgbClr val="F26532"/>
      </a:accent1>
      <a:accent2>
        <a:srgbClr val="CE8E00"/>
      </a:accent2>
      <a:accent3>
        <a:srgbClr val="9E3039"/>
      </a:accent3>
      <a:accent4>
        <a:srgbClr val="6493B5"/>
      </a:accent4>
      <a:accent5>
        <a:srgbClr val="616365"/>
      </a:accent5>
      <a:accent6>
        <a:srgbClr val="0F174B"/>
      </a:accent6>
      <a:hlink>
        <a:srgbClr val="E98300"/>
      </a:hlink>
      <a:folHlink>
        <a:srgbClr val="00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marL="233363" indent="-233363">
          <a:lnSpc>
            <a:spcPct val="95000"/>
          </a:lnSpc>
          <a:spcBef>
            <a:spcPts val="600"/>
          </a:spcBef>
          <a:buFont typeface="Arial" pitchFamily="34" charset="0"/>
          <a:buChar char="•"/>
          <a:defRPr dirty="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39807</TotalTime>
  <Words>2584</Words>
  <Application>Microsoft Office PowerPoint</Application>
  <PresentationFormat>Экран (4:3)</PresentationFormat>
  <Paragraphs>256</Paragraphs>
  <Slides>15</Slides>
  <Notes>14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ＭＳ Ｐゴシック</vt:lpstr>
      <vt:lpstr>Arial</vt:lpstr>
      <vt:lpstr>Calibri</vt:lpstr>
      <vt:lpstr>Wingdings</vt:lpstr>
      <vt:lpstr>Office Theme</vt:lpstr>
      <vt:lpstr>Проактивный анализ рисков – новая парадигма компьютерной безопасности</vt:lpstr>
      <vt:lpstr>ОБЫЧНЫЕ ПРОБЛЕМЫ ИБ</vt:lpstr>
      <vt:lpstr>НОВЫЙ, РЕВОЛЮЦИОННЫЙ ПОДХОД</vt:lpstr>
      <vt:lpstr>ТРЕБОВАНИЯ БИЗНЕСА &amp; БЕЗОПАСНОСТЬ</vt:lpstr>
      <vt:lpstr>КРАТКО О КОМПАНИИ SKYBOX SECURITY</vt:lpstr>
      <vt:lpstr>ДОВОЛЬНЫЕ ПОЛЬЗОВАТЕЛИ SKYBOX</vt:lpstr>
      <vt:lpstr>SKYBOX В ДЕЙСТВИИ</vt:lpstr>
      <vt:lpstr>SKYBOX  - МОДЕЛИРОВАНИЕ АТАК</vt:lpstr>
      <vt:lpstr>SKYBOX – СОСТАВ РЕШЕНИЯ</vt:lpstr>
      <vt:lpstr>ПОДДЕРЖКА ПРИНЯТИЯ РЕШЕНИЙ</vt:lpstr>
      <vt:lpstr>ТИПИЧНЫЙ СОВРЕМЕННЫЙ SOC</vt:lpstr>
      <vt:lpstr>SOC НОВОГО ПОКОЛЕНИЯ</vt:lpstr>
      <vt:lpstr>SOC НОВОГО ПОКОЛЕНИЯ</vt:lpstr>
      <vt:lpstr>УНИКАЛЬНЫЕ ПРЕИМУЩЕСТВА SKYBOX</vt:lpstr>
      <vt:lpstr>БЛАГОДАРЮ ЗА ВНИМАНИЕ</vt:lpstr>
    </vt:vector>
  </TitlesOfParts>
  <Company>WebEnertia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dc:creator>
  <cp:lastModifiedBy>AS</cp:lastModifiedBy>
  <cp:revision>520</cp:revision>
  <cp:lastPrinted>2013-01-09T21:00:50Z</cp:lastPrinted>
  <dcterms:created xsi:type="dcterms:W3CDTF">2012-12-22T00:18:40Z</dcterms:created>
  <dcterms:modified xsi:type="dcterms:W3CDTF">2013-10-23T11:44:51Z</dcterms:modified>
</cp:coreProperties>
</file>